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364" r:id="rId2"/>
    <p:sldId id="337" r:id="rId3"/>
    <p:sldId id="338" r:id="rId4"/>
    <p:sldId id="339" r:id="rId5"/>
    <p:sldId id="340" r:id="rId6"/>
    <p:sldId id="341" r:id="rId7"/>
    <p:sldId id="342" r:id="rId8"/>
    <p:sldId id="344" r:id="rId9"/>
    <p:sldId id="343"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85082"/>
  </p:normalViewPr>
  <p:slideViewPr>
    <p:cSldViewPr snapToGrid="0" snapToObjects="1">
      <p:cViewPr>
        <p:scale>
          <a:sx n="131" d="100"/>
          <a:sy n="131" d="100"/>
        </p:scale>
        <p:origin x="192" y="-12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04D93-CCE1-3547-BCF2-8C44968C9974}" type="datetimeFigureOut">
              <a:rPr lang="en-IE" smtClean="0"/>
              <a:t>29/05/2018</a:t>
            </a:fld>
            <a:endParaRPr lang="en-I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7D8F8-91F0-8941-81A1-380A5B3AF08C}" type="slidenum">
              <a:rPr lang="en-IE" smtClean="0"/>
              <a:t>‹#›</a:t>
            </a:fld>
            <a:endParaRPr lang="en-IE"/>
          </a:p>
        </p:txBody>
      </p:sp>
    </p:spTree>
    <p:extLst>
      <p:ext uri="{BB962C8B-B14F-4D97-AF65-F5344CB8AC3E}">
        <p14:creationId xmlns:p14="http://schemas.microsoft.com/office/powerpoint/2010/main" val="51819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9FF7D8F8-91F0-8941-81A1-380A5B3AF08C}" type="slidenum">
              <a:rPr lang="en-IE" smtClean="0"/>
              <a:t>4</a:t>
            </a:fld>
            <a:endParaRPr lang="en-IE"/>
          </a:p>
        </p:txBody>
      </p:sp>
    </p:spTree>
    <p:extLst>
      <p:ext uri="{BB962C8B-B14F-4D97-AF65-F5344CB8AC3E}">
        <p14:creationId xmlns:p14="http://schemas.microsoft.com/office/powerpoint/2010/main" val="1834333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ga-IE"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smtClean="0"/>
              <a:t>Click to edit Master subtitle style</a:t>
            </a:r>
            <a:endParaRPr dirty="0"/>
          </a:p>
        </p:txBody>
      </p:sp>
      <p:sp>
        <p:nvSpPr>
          <p:cNvPr id="4" name="Date Placeholder 3"/>
          <p:cNvSpPr>
            <a:spLocks noGrp="1"/>
          </p:cNvSpPr>
          <p:nvPr>
            <p:ph type="dt" sz="half" idx="10"/>
          </p:nvPr>
        </p:nvSpPr>
        <p:spPr/>
        <p:txBody>
          <a:bodyPr/>
          <a:lstStyle/>
          <a:p>
            <a:fld id="{0FB07F4F-1699-F84E-9FD8-E5EC26127742}" type="datetimeFigureOut">
              <a:rPr lang="en-US" smtClean="0"/>
              <a:t>5/29/18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85D4AA7-8A64-5541-A70A-44BDD899DE13}" type="slidenum">
              <a:rPr lang="en-IE" smtClean="0"/>
              <a:t>‹#›</a:t>
            </a:fld>
            <a:endParaRPr lang="en-I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ga-IE"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ga-IE"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ga-IE"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0FB07F4F-1699-F84E-9FD8-E5EC26127742}" type="datetimeFigureOut">
              <a:rPr lang="en-US" smtClean="0"/>
              <a:t>5/29/18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D85D4AA7-8A64-5541-A70A-44BDD899DE13}" type="slidenum">
              <a:rPr lang="en-IE" smtClean="0"/>
              <a:t>‹#›</a:t>
            </a:fld>
            <a:endParaRPr lang="en-I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ga-IE"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smtClean="0"/>
              <a:t>Click to edit Master subtitle style</a:t>
            </a:r>
            <a:endParaRPr dirty="0"/>
          </a:p>
        </p:txBody>
      </p:sp>
      <p:sp>
        <p:nvSpPr>
          <p:cNvPr id="4" name="Date Placeholder 3"/>
          <p:cNvSpPr>
            <a:spLocks noGrp="1"/>
          </p:cNvSpPr>
          <p:nvPr>
            <p:ph type="dt" sz="half" idx="10"/>
          </p:nvPr>
        </p:nvSpPr>
        <p:spPr/>
        <p:txBody>
          <a:bodyPr/>
          <a:lstStyle/>
          <a:p>
            <a:fld id="{0FB07F4F-1699-F84E-9FD8-E5EC26127742}" type="datetimeFigureOut">
              <a:rPr lang="en-US" smtClean="0"/>
              <a:t>5/29/18</a:t>
            </a:fld>
            <a:endParaRPr lang="en-IE"/>
          </a:p>
        </p:txBody>
      </p:sp>
      <p:sp>
        <p:nvSpPr>
          <p:cNvPr id="5" name="Footer Placeholder 4"/>
          <p:cNvSpPr>
            <a:spLocks noGrp="1"/>
          </p:cNvSpPr>
          <p:nvPr>
            <p:ph type="ftr" sz="quarter" idx="11"/>
          </p:nvPr>
        </p:nvSpPr>
        <p:spPr/>
        <p:txBody>
          <a:bodyPr/>
          <a:lstStyle/>
          <a:p>
            <a:endParaRPr lang="en-IE"/>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ga-IE" smtClean="0"/>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ga-IE"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0FB07F4F-1699-F84E-9FD8-E5EC26127742}" type="datetimeFigureOut">
              <a:rPr lang="en-US" smtClean="0"/>
              <a:t>5/29/18</a:t>
            </a:fld>
            <a:endParaRPr lang="en-IE"/>
          </a:p>
        </p:txBody>
      </p:sp>
      <p:sp>
        <p:nvSpPr>
          <p:cNvPr id="5" name="Footer Placeholder 4"/>
          <p:cNvSpPr>
            <a:spLocks noGrp="1"/>
          </p:cNvSpPr>
          <p:nvPr>
            <p:ph type="ftr" sz="quarter" idx="11"/>
          </p:nvPr>
        </p:nvSpPr>
        <p:spPr/>
        <p:txBody>
          <a:bodyPr/>
          <a:lstStyle/>
          <a:p>
            <a:endParaRPr lang="en-IE"/>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ga-IE"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ga-IE"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ga-IE"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0FB07F4F-1699-F84E-9FD8-E5EC26127742}" type="datetimeFigureOut">
              <a:rPr lang="en-US" smtClean="0"/>
              <a:t>5/29/18</a:t>
            </a:fld>
            <a:endParaRPr lang="en-IE"/>
          </a:p>
        </p:txBody>
      </p:sp>
      <p:sp>
        <p:nvSpPr>
          <p:cNvPr id="5" name="Footer Placeholder 4"/>
          <p:cNvSpPr>
            <a:spLocks noGrp="1"/>
          </p:cNvSpPr>
          <p:nvPr>
            <p:ph type="ftr" sz="quarter" idx="11"/>
          </p:nvPr>
        </p:nvSpPr>
        <p:spPr/>
        <p:txBody>
          <a:bodyPr/>
          <a:lstStyle/>
          <a:p>
            <a:endParaRPr lang="en-IE"/>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ga-IE"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ga-IE"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ga-IE"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dirty="0"/>
          </a:p>
        </p:txBody>
      </p:sp>
      <p:sp>
        <p:nvSpPr>
          <p:cNvPr id="4" name="Date Placeholder 3"/>
          <p:cNvSpPr>
            <a:spLocks noGrp="1"/>
          </p:cNvSpPr>
          <p:nvPr>
            <p:ph type="dt" sz="half" idx="10"/>
          </p:nvPr>
        </p:nvSpPr>
        <p:spPr/>
        <p:txBody>
          <a:bodyPr/>
          <a:lstStyle/>
          <a:p>
            <a:fld id="{0FB07F4F-1699-F84E-9FD8-E5EC26127742}" type="datetimeFigureOut">
              <a:rPr lang="en-US" smtClean="0"/>
              <a:t>5/29/18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85D4AA7-8A64-5541-A70A-44BDD899DE13}" type="slidenum">
              <a:rPr lang="en-IE" smtClean="0"/>
              <a:t>‹#›</a:t>
            </a:fld>
            <a:endParaRPr lang="en-I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ga-IE"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dirty="0"/>
          </a:p>
        </p:txBody>
      </p:sp>
      <p:sp>
        <p:nvSpPr>
          <p:cNvPr id="4" name="Date Placeholder 3"/>
          <p:cNvSpPr>
            <a:spLocks noGrp="1"/>
          </p:cNvSpPr>
          <p:nvPr>
            <p:ph type="dt" sz="half" idx="10"/>
          </p:nvPr>
        </p:nvSpPr>
        <p:spPr/>
        <p:txBody>
          <a:bodyPr/>
          <a:lstStyle/>
          <a:p>
            <a:fld id="{0FB07F4F-1699-F84E-9FD8-E5EC26127742}" type="datetimeFigureOut">
              <a:rPr lang="en-US" smtClean="0"/>
              <a:t>5/29/18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85D4AA7-8A64-5541-A70A-44BDD899DE13}" type="slidenum">
              <a:rPr lang="en-IE" smtClean="0"/>
              <a:t>‹#›</a:t>
            </a:fld>
            <a:endParaRPr lang="en-I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dirty="0"/>
          </a:p>
        </p:txBody>
      </p:sp>
      <p:sp>
        <p:nvSpPr>
          <p:cNvPr id="4" name="Date Placeholder 3"/>
          <p:cNvSpPr>
            <a:spLocks noGrp="1"/>
          </p:cNvSpPr>
          <p:nvPr>
            <p:ph type="dt" sz="half" idx="10"/>
          </p:nvPr>
        </p:nvSpPr>
        <p:spPr/>
        <p:txBody>
          <a:bodyPr/>
          <a:lstStyle/>
          <a:p>
            <a:fld id="{0FB07F4F-1699-F84E-9FD8-E5EC26127742}" type="datetimeFigureOut">
              <a:rPr lang="en-US" smtClean="0"/>
              <a:t>5/29/18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85D4AA7-8A64-5541-A70A-44BDD899DE13}" type="slidenum">
              <a:rPr lang="en-IE" smtClean="0"/>
              <a:t>‹#›</a:t>
            </a:fld>
            <a:endParaRPr lang="en-I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ga-IE"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smtClean="0"/>
              <a:t>Click to edit Master subtitle style</a:t>
            </a:r>
            <a:endParaRPr dirty="0"/>
          </a:p>
        </p:txBody>
      </p:sp>
      <p:sp>
        <p:nvSpPr>
          <p:cNvPr id="4" name="Date Placeholder 3"/>
          <p:cNvSpPr>
            <a:spLocks noGrp="1"/>
          </p:cNvSpPr>
          <p:nvPr>
            <p:ph type="dt" sz="half" idx="10"/>
          </p:nvPr>
        </p:nvSpPr>
        <p:spPr/>
        <p:txBody>
          <a:bodyPr/>
          <a:lstStyle/>
          <a:p>
            <a:fld id="{0FB07F4F-1699-F84E-9FD8-E5EC26127742}" type="datetimeFigureOut">
              <a:rPr lang="en-US" smtClean="0"/>
              <a:t>5/29/18</a:t>
            </a:fld>
            <a:endParaRPr lang="en-IE"/>
          </a:p>
        </p:txBody>
      </p:sp>
      <p:sp>
        <p:nvSpPr>
          <p:cNvPr id="5" name="Footer Placeholder 4"/>
          <p:cNvSpPr>
            <a:spLocks noGrp="1"/>
          </p:cNvSpPr>
          <p:nvPr>
            <p:ph type="ftr" sz="quarter" idx="11"/>
          </p:nvPr>
        </p:nvSpPr>
        <p:spPr/>
        <p:txBody>
          <a:bodyPr/>
          <a:lstStyle/>
          <a:p>
            <a:endParaRPr lang="en-IE"/>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ga-IE"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ga-IE"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smtClean="0"/>
              <a:t>Click to edit Master text styles</a:t>
            </a:r>
          </a:p>
        </p:txBody>
      </p:sp>
      <p:sp>
        <p:nvSpPr>
          <p:cNvPr id="4" name="Date Placeholder 3"/>
          <p:cNvSpPr>
            <a:spLocks noGrp="1"/>
          </p:cNvSpPr>
          <p:nvPr>
            <p:ph type="dt" sz="half" idx="10"/>
          </p:nvPr>
        </p:nvSpPr>
        <p:spPr/>
        <p:txBody>
          <a:bodyPr/>
          <a:lstStyle/>
          <a:p>
            <a:fld id="{0FB07F4F-1699-F84E-9FD8-E5EC26127742}" type="datetimeFigureOut">
              <a:rPr lang="en-US" smtClean="0"/>
              <a:t>5/29/18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85D4AA7-8A64-5541-A70A-44BDD899DE13}" type="slidenum">
              <a:rPr lang="en-IE" smtClean="0"/>
              <a:t>‹#›</a:t>
            </a:fld>
            <a:endParaRPr lang="en-I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0FB07F4F-1699-F84E-9FD8-E5EC26127742}" type="datetimeFigureOut">
              <a:rPr lang="en-US" smtClean="0"/>
              <a:t>5/29/18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D85D4AA7-8A64-5541-A70A-44BDD899DE13}" type="slidenum">
              <a:rPr lang="en-IE" smtClean="0"/>
              <a:t>‹#›</a:t>
            </a:fld>
            <a:endParaRPr lang="en-I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0FB07F4F-1699-F84E-9FD8-E5EC26127742}" type="datetimeFigureOut">
              <a:rPr lang="en-US" smtClean="0"/>
              <a:t>5/29/18</a:t>
            </a:fld>
            <a:endParaRPr lang="en-IE"/>
          </a:p>
        </p:txBody>
      </p:sp>
      <p:sp>
        <p:nvSpPr>
          <p:cNvPr id="8" name="Footer Placeholder 7"/>
          <p:cNvSpPr>
            <a:spLocks noGrp="1"/>
          </p:cNvSpPr>
          <p:nvPr>
            <p:ph type="ftr" sz="quarter" idx="11"/>
          </p:nvPr>
        </p:nvSpPr>
        <p:spPr>
          <a:xfrm>
            <a:off x="1120588" y="188259"/>
            <a:ext cx="2895600" cy="365125"/>
          </a:xfrm>
        </p:spPr>
        <p:txBody>
          <a:bodyPr/>
          <a:lstStyle/>
          <a:p>
            <a:endParaRPr lang="en-IE"/>
          </a:p>
        </p:txBody>
      </p:sp>
      <p:sp>
        <p:nvSpPr>
          <p:cNvPr id="9" name="Slide Number Placeholder 8"/>
          <p:cNvSpPr>
            <a:spLocks noGrp="1"/>
          </p:cNvSpPr>
          <p:nvPr>
            <p:ph type="sldNum" sz="quarter" idx="12"/>
          </p:nvPr>
        </p:nvSpPr>
        <p:spPr/>
        <p:txBody>
          <a:bodyPr/>
          <a:lstStyle/>
          <a:p>
            <a:fld id="{D85D4AA7-8A64-5541-A70A-44BDD899DE13}" type="slidenum">
              <a:rPr lang="en-IE" smtClean="0"/>
              <a:t>‹#›</a:t>
            </a:fld>
            <a:endParaRPr lang="en-IE"/>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a:p>
        </p:txBody>
      </p:sp>
      <p:sp>
        <p:nvSpPr>
          <p:cNvPr id="3" name="Date Placeholder 2"/>
          <p:cNvSpPr>
            <a:spLocks noGrp="1"/>
          </p:cNvSpPr>
          <p:nvPr>
            <p:ph type="dt" sz="half" idx="10"/>
          </p:nvPr>
        </p:nvSpPr>
        <p:spPr/>
        <p:txBody>
          <a:bodyPr/>
          <a:lstStyle/>
          <a:p>
            <a:fld id="{0FB07F4F-1699-F84E-9FD8-E5EC26127742}" type="datetimeFigureOut">
              <a:rPr lang="en-US" smtClean="0"/>
              <a:t>5/29/18</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D85D4AA7-8A64-5541-A70A-44BDD899DE13}" type="slidenum">
              <a:rPr lang="en-IE" smtClean="0"/>
              <a:t>‹#›</a:t>
            </a:fld>
            <a:endParaRPr lang="en-I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B07F4F-1699-F84E-9FD8-E5EC26127742}" type="datetimeFigureOut">
              <a:rPr lang="en-US" smtClean="0"/>
              <a:t>5/29/18</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D85D4AA7-8A64-5541-A70A-44BDD899DE13}" type="slidenum">
              <a:rPr lang="en-IE" smtClean="0"/>
              <a:t>‹#›</a:t>
            </a:fld>
            <a:endParaRPr lang="en-I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ga-IE"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0FB07F4F-1699-F84E-9FD8-E5EC26127742}" type="datetimeFigureOut">
              <a:rPr lang="en-US" smtClean="0"/>
              <a:t>5/29/18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D85D4AA7-8A64-5541-A70A-44BDD899DE13}" type="slidenum">
              <a:rPr lang="en-IE" smtClean="0"/>
              <a:t>‹#›</a:t>
            </a:fld>
            <a:endParaRPr lang="en-I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ga-IE"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0FB07F4F-1699-F84E-9FD8-E5EC26127742}" type="datetimeFigureOut">
              <a:rPr lang="en-US" smtClean="0"/>
              <a:t>5/29/18</a:t>
            </a:fld>
            <a:endParaRPr lang="en-IE"/>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IE"/>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85D4AA7-8A64-5541-A70A-44BDD899DE13}" type="slidenum">
              <a:rPr lang="en-IE" smtClean="0"/>
              <a:t>‹#›</a:t>
            </a:fld>
            <a:endParaRPr lang="en-IE"/>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36914"/>
            <a:ext cx="8915400" cy="1598229"/>
          </a:xfrm>
        </p:spPr>
        <p:txBody>
          <a:bodyPr>
            <a:normAutofit/>
          </a:bodyPr>
          <a:lstStyle/>
          <a:p>
            <a:r>
              <a:rPr lang="en-IE" dirty="0" smtClean="0"/>
              <a:t>Topic </a:t>
            </a:r>
            <a:r>
              <a:rPr lang="en-IE" dirty="0"/>
              <a:t>8</a:t>
            </a:r>
            <a:r>
              <a:rPr lang="en-IE" dirty="0" smtClean="0"/>
              <a:t>: </a:t>
            </a:r>
            <a:r>
              <a:rPr lang="en-IE" dirty="0" smtClean="0"/>
              <a:t>Search Interfaces</a:t>
            </a:r>
            <a:endParaRPr lang="en-IE" dirty="0"/>
          </a:p>
        </p:txBody>
      </p:sp>
      <p:sp>
        <p:nvSpPr>
          <p:cNvPr id="3" name="Subtitle 2"/>
          <p:cNvSpPr>
            <a:spLocks noGrp="1"/>
          </p:cNvSpPr>
          <p:nvPr>
            <p:ph type="subTitle" idx="1"/>
          </p:nvPr>
        </p:nvSpPr>
        <p:spPr/>
        <p:txBody>
          <a:bodyPr/>
          <a:lstStyle/>
          <a:p>
            <a:r>
              <a:rPr lang="en-IE" sz="2400" b="1" dirty="0"/>
              <a:t>COMP3009J: Information Retrieval</a:t>
            </a:r>
          </a:p>
          <a:p>
            <a:r>
              <a:rPr lang="en-IE" dirty="0"/>
              <a:t>Dr. David Lillis (</a:t>
            </a:r>
            <a:r>
              <a:rPr lang="en-IE" dirty="0" err="1"/>
              <a:t>david.lillis@ucd.ie</a:t>
            </a:r>
            <a:r>
              <a:rPr lang="en-IE" dirty="0"/>
              <a:t>)</a:t>
            </a:r>
          </a:p>
          <a:p>
            <a:r>
              <a:rPr lang="en-IE" dirty="0">
                <a:solidFill>
                  <a:schemeClr val="tx1">
                    <a:lumMod val="50000"/>
                    <a:lumOff val="50000"/>
                  </a:schemeClr>
                </a:solidFill>
              </a:rPr>
              <a:t>UCD School of Computer Science</a:t>
            </a:r>
            <a:br>
              <a:rPr lang="en-IE" dirty="0">
                <a:solidFill>
                  <a:schemeClr val="tx1">
                    <a:lumMod val="50000"/>
                    <a:lumOff val="50000"/>
                  </a:schemeClr>
                </a:solidFill>
              </a:rPr>
            </a:br>
            <a:r>
              <a:rPr lang="en-IE" dirty="0">
                <a:solidFill>
                  <a:schemeClr val="tx1">
                    <a:lumMod val="50000"/>
                    <a:lumOff val="50000"/>
                  </a:schemeClr>
                </a:solidFill>
              </a:rPr>
              <a:t>Beijing Dublin International College</a:t>
            </a:r>
          </a:p>
        </p:txBody>
      </p:sp>
    </p:spTree>
    <p:extLst>
      <p:ext uri="{BB962C8B-B14F-4D97-AF65-F5344CB8AC3E}">
        <p14:creationId xmlns:p14="http://schemas.microsoft.com/office/powerpoint/2010/main" val="801684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Multiple Text Boxes</a:t>
            </a:r>
            <a:endParaRPr lang="en-IE" dirty="0"/>
          </a:p>
        </p:txBody>
      </p:sp>
      <p:sp>
        <p:nvSpPr>
          <p:cNvPr id="3" name="Content Placeholder 2"/>
          <p:cNvSpPr>
            <a:spLocks noGrp="1"/>
          </p:cNvSpPr>
          <p:nvPr>
            <p:ph idx="1"/>
          </p:nvPr>
        </p:nvSpPr>
        <p:spPr/>
        <p:txBody>
          <a:bodyPr/>
          <a:lstStyle/>
          <a:p>
            <a:r>
              <a:rPr lang="en-IE" dirty="0" err="1" smtClean="0"/>
              <a:t>yelp.com</a:t>
            </a:r>
            <a:r>
              <a:rPr lang="en-IE" dirty="0" smtClean="0"/>
              <a:t> is a website for finding local businesses.</a:t>
            </a:r>
          </a:p>
          <a:p>
            <a:r>
              <a:rPr lang="en-IE" dirty="0" smtClean="0"/>
              <a:t>Here, we see multiple text boxes, to refine the search.</a:t>
            </a:r>
            <a:endParaRPr lang="en-IE" dirty="0"/>
          </a:p>
        </p:txBody>
      </p:sp>
      <p:pic>
        <p:nvPicPr>
          <p:cNvPr id="4" name="Picture 3"/>
          <p:cNvPicPr>
            <a:picLocks noChangeAspect="1"/>
          </p:cNvPicPr>
          <p:nvPr/>
        </p:nvPicPr>
        <p:blipFill>
          <a:blip r:embed="rId2"/>
          <a:stretch>
            <a:fillRect/>
          </a:stretch>
        </p:blipFill>
        <p:spPr>
          <a:xfrm>
            <a:off x="0" y="5436031"/>
            <a:ext cx="9144000" cy="790548"/>
          </a:xfrm>
          <a:prstGeom prst="rect">
            <a:avLst/>
          </a:prstGeom>
        </p:spPr>
      </p:pic>
      <p:grpSp>
        <p:nvGrpSpPr>
          <p:cNvPr id="8" name="Group 7"/>
          <p:cNvGrpSpPr/>
          <p:nvPr/>
        </p:nvGrpSpPr>
        <p:grpSpPr>
          <a:xfrm>
            <a:off x="1315453" y="3882189"/>
            <a:ext cx="3837910" cy="1593592"/>
            <a:chOff x="1315453" y="3882189"/>
            <a:chExt cx="3837910" cy="1593592"/>
          </a:xfrm>
        </p:grpSpPr>
        <p:sp>
          <p:nvSpPr>
            <p:cNvPr id="5" name="TextBox 4"/>
            <p:cNvSpPr txBox="1"/>
            <p:nvPr/>
          </p:nvSpPr>
          <p:spPr>
            <a:xfrm>
              <a:off x="1315453" y="3882189"/>
              <a:ext cx="383791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IE" dirty="0" smtClean="0"/>
                <a:t>1. Box to say what I’m looking for</a:t>
              </a:r>
              <a:endParaRPr lang="en-IE" dirty="0"/>
            </a:p>
          </p:txBody>
        </p:sp>
        <p:cxnSp>
          <p:nvCxnSpPr>
            <p:cNvPr id="7" name="Straight Arrow Connector 6"/>
            <p:cNvCxnSpPr/>
            <p:nvPr/>
          </p:nvCxnSpPr>
          <p:spPr>
            <a:xfrm>
              <a:off x="2165684" y="4235116"/>
              <a:ext cx="0" cy="1240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grpSp>
        <p:nvGrpSpPr>
          <p:cNvPr id="10" name="Group 9"/>
          <p:cNvGrpSpPr/>
          <p:nvPr/>
        </p:nvGrpSpPr>
        <p:grpSpPr>
          <a:xfrm>
            <a:off x="4919662" y="4330408"/>
            <a:ext cx="3270447" cy="1255866"/>
            <a:chOff x="1315453" y="3882189"/>
            <a:chExt cx="3270447" cy="1255866"/>
          </a:xfrm>
        </p:grpSpPr>
        <p:sp>
          <p:nvSpPr>
            <p:cNvPr id="11" name="TextBox 10"/>
            <p:cNvSpPr txBox="1"/>
            <p:nvPr/>
          </p:nvSpPr>
          <p:spPr>
            <a:xfrm>
              <a:off x="1315453" y="3882189"/>
              <a:ext cx="327044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IE" dirty="0"/>
                <a:t>2</a:t>
              </a:r>
              <a:r>
                <a:rPr lang="en-IE" dirty="0" smtClean="0"/>
                <a:t>. Box to say where I want it</a:t>
              </a:r>
              <a:endParaRPr lang="en-IE" dirty="0"/>
            </a:p>
          </p:txBody>
        </p:sp>
        <p:cxnSp>
          <p:nvCxnSpPr>
            <p:cNvPr id="12" name="Straight Arrow Connector 11"/>
            <p:cNvCxnSpPr/>
            <p:nvPr/>
          </p:nvCxnSpPr>
          <p:spPr>
            <a:xfrm flipH="1">
              <a:off x="2164107" y="4235116"/>
              <a:ext cx="1577" cy="90293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02786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Multiple Text Boxes</a:t>
            </a:r>
            <a:endParaRPr lang="en-IE" dirty="0"/>
          </a:p>
        </p:txBody>
      </p:sp>
      <p:sp>
        <p:nvSpPr>
          <p:cNvPr id="3" name="Content Placeholder 2"/>
          <p:cNvSpPr>
            <a:spLocks noGrp="1"/>
          </p:cNvSpPr>
          <p:nvPr>
            <p:ph idx="1"/>
          </p:nvPr>
        </p:nvSpPr>
        <p:spPr/>
        <p:txBody>
          <a:bodyPr/>
          <a:lstStyle/>
          <a:p>
            <a:r>
              <a:rPr lang="en-IE" dirty="0" err="1" smtClean="0"/>
              <a:t>yelp.com</a:t>
            </a:r>
            <a:r>
              <a:rPr lang="en-IE" dirty="0" smtClean="0"/>
              <a:t> is a website for finding local businesses.</a:t>
            </a:r>
          </a:p>
          <a:p>
            <a:r>
              <a:rPr lang="en-IE" dirty="0" smtClean="0"/>
              <a:t>Here, we see multiple text boxes, to refine the search.</a:t>
            </a:r>
            <a:endParaRPr lang="en-IE" dirty="0"/>
          </a:p>
        </p:txBody>
      </p:sp>
      <p:pic>
        <p:nvPicPr>
          <p:cNvPr id="4" name="Picture 3"/>
          <p:cNvPicPr>
            <a:picLocks noChangeAspect="1"/>
          </p:cNvPicPr>
          <p:nvPr/>
        </p:nvPicPr>
        <p:blipFill>
          <a:blip r:embed="rId2"/>
          <a:stretch>
            <a:fillRect/>
          </a:stretch>
        </p:blipFill>
        <p:spPr>
          <a:xfrm>
            <a:off x="0" y="5436031"/>
            <a:ext cx="9144000" cy="790548"/>
          </a:xfrm>
          <a:prstGeom prst="rect">
            <a:avLst/>
          </a:prstGeom>
        </p:spPr>
      </p:pic>
      <p:grpSp>
        <p:nvGrpSpPr>
          <p:cNvPr id="8" name="Group 7"/>
          <p:cNvGrpSpPr/>
          <p:nvPr/>
        </p:nvGrpSpPr>
        <p:grpSpPr>
          <a:xfrm>
            <a:off x="1315453" y="3882189"/>
            <a:ext cx="3542958" cy="1593592"/>
            <a:chOff x="1315453" y="3882189"/>
            <a:chExt cx="3542958" cy="1593592"/>
          </a:xfrm>
        </p:grpSpPr>
        <p:sp>
          <p:nvSpPr>
            <p:cNvPr id="5" name="TextBox 4"/>
            <p:cNvSpPr txBox="1"/>
            <p:nvPr/>
          </p:nvSpPr>
          <p:spPr>
            <a:xfrm>
              <a:off x="1315453" y="3882189"/>
              <a:ext cx="3542958"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IE" dirty="0"/>
                <a:t>3</a:t>
              </a:r>
              <a:r>
                <a:rPr lang="en-IE" dirty="0" smtClean="0"/>
                <a:t>. Already contains examples,</a:t>
              </a:r>
            </a:p>
            <a:p>
              <a:r>
                <a:rPr lang="en-IE" dirty="0" smtClean="0"/>
                <a:t>to prompt the user</a:t>
              </a:r>
              <a:endParaRPr lang="en-IE" dirty="0"/>
            </a:p>
          </p:txBody>
        </p:sp>
        <p:cxnSp>
          <p:nvCxnSpPr>
            <p:cNvPr id="7" name="Straight Arrow Connector 6"/>
            <p:cNvCxnSpPr/>
            <p:nvPr/>
          </p:nvCxnSpPr>
          <p:spPr>
            <a:xfrm>
              <a:off x="2149642" y="4528520"/>
              <a:ext cx="16042" cy="9472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grpSp>
        <p:nvGrpSpPr>
          <p:cNvPr id="10" name="Group 9"/>
          <p:cNvGrpSpPr/>
          <p:nvPr/>
        </p:nvGrpSpPr>
        <p:grpSpPr>
          <a:xfrm>
            <a:off x="5349112" y="4043030"/>
            <a:ext cx="2621230" cy="1543244"/>
            <a:chOff x="1744903" y="3594811"/>
            <a:chExt cx="2621230" cy="1543244"/>
          </a:xfrm>
        </p:grpSpPr>
        <p:sp>
          <p:nvSpPr>
            <p:cNvPr id="11" name="TextBox 10"/>
            <p:cNvSpPr txBox="1"/>
            <p:nvPr/>
          </p:nvSpPr>
          <p:spPr>
            <a:xfrm>
              <a:off x="1744903" y="3594811"/>
              <a:ext cx="2621230"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IE" dirty="0" smtClean="0"/>
                <a:t>4. Automatically fills in</a:t>
              </a:r>
            </a:p>
            <a:p>
              <a:r>
                <a:rPr lang="en-IE" dirty="0" smtClean="0"/>
                <a:t>current location.</a:t>
              </a:r>
              <a:endParaRPr lang="en-IE" dirty="0"/>
            </a:p>
          </p:txBody>
        </p:sp>
        <p:cxnSp>
          <p:nvCxnSpPr>
            <p:cNvPr id="12" name="Straight Arrow Connector 11"/>
            <p:cNvCxnSpPr/>
            <p:nvPr/>
          </p:nvCxnSpPr>
          <p:spPr>
            <a:xfrm flipH="1">
              <a:off x="2164107" y="4235116"/>
              <a:ext cx="1577" cy="90293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68642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99741"/>
            <a:ext cx="8913813" cy="914400"/>
          </a:xfrm>
        </p:spPr>
        <p:txBody>
          <a:bodyPr/>
          <a:lstStyle/>
          <a:p>
            <a:r>
              <a:rPr lang="en-IE" dirty="0" smtClean="0"/>
              <a:t>Query Suggestions</a:t>
            </a:r>
            <a:endParaRPr lang="en-IE" dirty="0"/>
          </a:p>
        </p:txBody>
      </p:sp>
      <p:pic>
        <p:nvPicPr>
          <p:cNvPr id="4" name="Picture 3"/>
          <p:cNvPicPr>
            <a:picLocks noChangeAspect="1"/>
          </p:cNvPicPr>
          <p:nvPr/>
        </p:nvPicPr>
        <p:blipFill>
          <a:blip r:embed="rId2"/>
          <a:stretch>
            <a:fillRect/>
          </a:stretch>
        </p:blipFill>
        <p:spPr>
          <a:xfrm>
            <a:off x="0" y="167394"/>
            <a:ext cx="9144000" cy="5432347"/>
          </a:xfrm>
          <a:prstGeom prst="rect">
            <a:avLst/>
          </a:prstGeom>
        </p:spPr>
      </p:pic>
      <p:grpSp>
        <p:nvGrpSpPr>
          <p:cNvPr id="5" name="Group 4"/>
          <p:cNvGrpSpPr/>
          <p:nvPr/>
        </p:nvGrpSpPr>
        <p:grpSpPr>
          <a:xfrm>
            <a:off x="3160295" y="311406"/>
            <a:ext cx="5595864" cy="1469268"/>
            <a:chOff x="-96252" y="3882189"/>
            <a:chExt cx="5595864" cy="1469268"/>
          </a:xfrm>
        </p:grpSpPr>
        <p:sp>
          <p:nvSpPr>
            <p:cNvPr id="6" name="TextBox 5"/>
            <p:cNvSpPr txBox="1"/>
            <p:nvPr/>
          </p:nvSpPr>
          <p:spPr>
            <a:xfrm>
              <a:off x="1663305" y="3882189"/>
              <a:ext cx="3836307"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Start typing, and common searches will be suggested</a:t>
              </a:r>
              <a:endParaRPr lang="en-IE" dirty="0"/>
            </a:p>
          </p:txBody>
        </p:sp>
        <p:cxnSp>
          <p:nvCxnSpPr>
            <p:cNvPr id="7" name="Straight Arrow Connector 6"/>
            <p:cNvCxnSpPr/>
            <p:nvPr/>
          </p:nvCxnSpPr>
          <p:spPr>
            <a:xfrm flipH="1">
              <a:off x="-96252" y="4528520"/>
              <a:ext cx="2245894" cy="8229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
        <p:nvSpPr>
          <p:cNvPr id="12" name="TextBox 11"/>
          <p:cNvSpPr txBox="1"/>
          <p:nvPr/>
        </p:nvSpPr>
        <p:spPr>
          <a:xfrm>
            <a:off x="4919852" y="1498572"/>
            <a:ext cx="3836307"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This one has even grouped the suggested searches according to category.</a:t>
            </a:r>
            <a:endParaRPr lang="en-IE" dirty="0"/>
          </a:p>
        </p:txBody>
      </p:sp>
      <p:sp>
        <p:nvSpPr>
          <p:cNvPr id="14" name="TextBox 13"/>
          <p:cNvSpPr txBox="1"/>
          <p:nvPr/>
        </p:nvSpPr>
        <p:spPr>
          <a:xfrm>
            <a:off x="4919852" y="2847611"/>
            <a:ext cx="3836307"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IE" dirty="0" smtClean="0"/>
              <a:t>A study done by Yahoo! showed</a:t>
            </a:r>
          </a:p>
          <a:p>
            <a:r>
              <a:rPr lang="en-IE" dirty="0" smtClean="0"/>
              <a:t>that users clicked on suggested</a:t>
            </a:r>
          </a:p>
          <a:p>
            <a:r>
              <a:rPr lang="en-IE" dirty="0" smtClean="0"/>
              <a:t>searches 33% of the time.</a:t>
            </a:r>
            <a:endParaRPr lang="en-IE" dirty="0"/>
          </a:p>
        </p:txBody>
      </p:sp>
    </p:spTree>
    <p:extLst>
      <p:ext uri="{BB962C8B-B14F-4D97-AF65-F5344CB8AC3E}">
        <p14:creationId xmlns:p14="http://schemas.microsoft.com/office/powerpoint/2010/main" val="134978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Query Suggestions</a:t>
            </a:r>
            <a:endParaRPr lang="en-IE" dirty="0"/>
          </a:p>
        </p:txBody>
      </p:sp>
      <p:sp>
        <p:nvSpPr>
          <p:cNvPr id="3" name="Content Placeholder 2"/>
          <p:cNvSpPr>
            <a:spLocks noGrp="1"/>
          </p:cNvSpPr>
          <p:nvPr>
            <p:ph idx="1"/>
          </p:nvPr>
        </p:nvSpPr>
        <p:spPr/>
        <p:txBody>
          <a:bodyPr/>
          <a:lstStyle/>
          <a:p>
            <a:r>
              <a:rPr lang="en-IE" dirty="0" smtClean="0"/>
              <a:t>Query suggestions can be taken from many sources:</a:t>
            </a:r>
          </a:p>
          <a:p>
            <a:pPr lvl="1"/>
            <a:r>
              <a:rPr lang="en-IE" dirty="0" smtClean="0"/>
              <a:t>User’s own query history.</a:t>
            </a:r>
          </a:p>
          <a:p>
            <a:pPr lvl="1"/>
            <a:r>
              <a:rPr lang="en-IE" dirty="0" smtClean="0"/>
              <a:t>Popular searches.</a:t>
            </a:r>
          </a:p>
          <a:p>
            <a:pPr lvl="1"/>
            <a:r>
              <a:rPr lang="en-IE" dirty="0" smtClean="0"/>
              <a:t>List of product names (for a shopping site).</a:t>
            </a:r>
          </a:p>
          <a:p>
            <a:pPr lvl="1"/>
            <a:r>
              <a:rPr lang="en-IE" dirty="0" smtClean="0"/>
              <a:t>List of film names (for a movie site).</a:t>
            </a:r>
          </a:p>
          <a:p>
            <a:pPr lvl="1"/>
            <a:r>
              <a:rPr lang="en-IE" dirty="0" smtClean="0"/>
              <a:t>List of genes/diseases (for a medical site).</a:t>
            </a:r>
            <a:endParaRPr lang="en-IE" dirty="0"/>
          </a:p>
        </p:txBody>
      </p:sp>
    </p:spTree>
    <p:extLst>
      <p:ext uri="{BB962C8B-B14F-4D97-AF65-F5344CB8AC3E}">
        <p14:creationId xmlns:p14="http://schemas.microsoft.com/office/powerpoint/2010/main" val="1930670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Results Display</a:t>
            </a:r>
            <a:endParaRPr lang="en-IE" dirty="0"/>
          </a:p>
        </p:txBody>
      </p:sp>
      <p:sp>
        <p:nvSpPr>
          <p:cNvPr id="3" name="Content Placeholder 2"/>
          <p:cNvSpPr>
            <a:spLocks noGrp="1"/>
          </p:cNvSpPr>
          <p:nvPr>
            <p:ph idx="1"/>
          </p:nvPr>
        </p:nvSpPr>
        <p:spPr/>
        <p:txBody>
          <a:bodyPr/>
          <a:lstStyle/>
          <a:p>
            <a:r>
              <a:rPr lang="en-IE" dirty="0" smtClean="0"/>
              <a:t>Showing full documents is too long, so some kind of shorter representation is required.</a:t>
            </a:r>
          </a:p>
          <a:p>
            <a:r>
              <a:rPr lang="en-IE" dirty="0" smtClean="0"/>
              <a:t>The design of these representations is an area of active research and experimentation: how big should it be, what should it show, etc.?</a:t>
            </a:r>
          </a:p>
          <a:p>
            <a:r>
              <a:rPr lang="en-IE" dirty="0" smtClean="0"/>
              <a:t>Generally, title, URL, text summary and possibly other metadata is shown (e.g. publication date, author, etc.).</a:t>
            </a:r>
            <a:endParaRPr lang="en-IE" dirty="0"/>
          </a:p>
        </p:txBody>
      </p:sp>
    </p:spTree>
    <p:extLst>
      <p:ext uri="{BB962C8B-B14F-4D97-AF65-F5344CB8AC3E}">
        <p14:creationId xmlns:p14="http://schemas.microsoft.com/office/powerpoint/2010/main" val="1521441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598"/>
          <a:stretch/>
        </p:blipFill>
        <p:spPr>
          <a:xfrm>
            <a:off x="861581" y="0"/>
            <a:ext cx="8073871" cy="6858000"/>
          </a:xfrm>
          <a:prstGeom prst="rect">
            <a:avLst/>
          </a:prstGeom>
        </p:spPr>
      </p:pic>
      <p:grpSp>
        <p:nvGrpSpPr>
          <p:cNvPr id="5" name="Group 4"/>
          <p:cNvGrpSpPr/>
          <p:nvPr/>
        </p:nvGrpSpPr>
        <p:grpSpPr>
          <a:xfrm>
            <a:off x="3465095" y="1959732"/>
            <a:ext cx="5470357" cy="1601615"/>
            <a:chOff x="29255" y="3882189"/>
            <a:chExt cx="5470357" cy="1601615"/>
          </a:xfrm>
        </p:grpSpPr>
        <p:sp>
          <p:nvSpPr>
            <p:cNvPr id="6" name="TextBox 5"/>
            <p:cNvSpPr txBox="1"/>
            <p:nvPr/>
          </p:nvSpPr>
          <p:spPr>
            <a:xfrm>
              <a:off x="1663305" y="3882189"/>
              <a:ext cx="383630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Title, URL, summary is standard.</a:t>
              </a:r>
            </a:p>
          </p:txBody>
        </p:sp>
        <p:cxnSp>
          <p:nvCxnSpPr>
            <p:cNvPr id="7" name="Straight Arrow Connector 6"/>
            <p:cNvCxnSpPr/>
            <p:nvPr/>
          </p:nvCxnSpPr>
          <p:spPr>
            <a:xfrm flipH="1">
              <a:off x="29255" y="4251521"/>
              <a:ext cx="1989221" cy="12322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grpSp>
        <p:nvGrpSpPr>
          <p:cNvPr id="10" name="Group 9"/>
          <p:cNvGrpSpPr/>
          <p:nvPr/>
        </p:nvGrpSpPr>
        <p:grpSpPr>
          <a:xfrm>
            <a:off x="4459705" y="2500062"/>
            <a:ext cx="4475747" cy="1945483"/>
            <a:chOff x="815317" y="2894263"/>
            <a:chExt cx="4475747" cy="1945483"/>
          </a:xfrm>
        </p:grpSpPr>
        <p:sp>
          <p:nvSpPr>
            <p:cNvPr id="11" name="TextBox 10"/>
            <p:cNvSpPr txBox="1"/>
            <p:nvPr/>
          </p:nvSpPr>
          <p:spPr>
            <a:xfrm>
              <a:off x="1454757" y="2894263"/>
              <a:ext cx="3836307"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First hit is a website homepage, so “deep links” to pages within the site can be shown, along with a separate search box to search within the site.</a:t>
              </a:r>
            </a:p>
          </p:txBody>
        </p:sp>
        <p:cxnSp>
          <p:nvCxnSpPr>
            <p:cNvPr id="12" name="Straight Arrow Connector 11"/>
            <p:cNvCxnSpPr/>
            <p:nvPr/>
          </p:nvCxnSpPr>
          <p:spPr>
            <a:xfrm flipH="1">
              <a:off x="815317" y="4371591"/>
              <a:ext cx="639440" cy="4681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7507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1598"/>
          <a:stretch/>
        </p:blipFill>
        <p:spPr>
          <a:xfrm>
            <a:off x="861581" y="0"/>
            <a:ext cx="8073871" cy="6858000"/>
          </a:xfrm>
          <a:prstGeom prst="rect">
            <a:avLst/>
          </a:prstGeom>
        </p:spPr>
      </p:pic>
      <p:grpSp>
        <p:nvGrpSpPr>
          <p:cNvPr id="5" name="Group 4"/>
          <p:cNvGrpSpPr/>
          <p:nvPr/>
        </p:nvGrpSpPr>
        <p:grpSpPr>
          <a:xfrm>
            <a:off x="479019" y="1090863"/>
            <a:ext cx="3836307" cy="3311915"/>
            <a:chOff x="1663305" y="1216605"/>
            <a:chExt cx="3836307" cy="3311915"/>
          </a:xfrm>
        </p:grpSpPr>
        <p:sp>
          <p:nvSpPr>
            <p:cNvPr id="6" name="TextBox 5"/>
            <p:cNvSpPr txBox="1"/>
            <p:nvPr/>
          </p:nvSpPr>
          <p:spPr>
            <a:xfrm>
              <a:off x="1663305" y="3882189"/>
              <a:ext cx="3836307"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Also shows query refinement suggestions</a:t>
              </a:r>
              <a:r>
                <a:rPr lang="is-IS" dirty="0" smtClean="0"/>
                <a:t>…</a:t>
              </a:r>
              <a:endParaRPr lang="en-IE" dirty="0" smtClean="0"/>
            </a:p>
          </p:txBody>
        </p:sp>
        <p:cxnSp>
          <p:nvCxnSpPr>
            <p:cNvPr id="7" name="Straight Arrow Connector 6"/>
            <p:cNvCxnSpPr/>
            <p:nvPr/>
          </p:nvCxnSpPr>
          <p:spPr>
            <a:xfrm flipV="1">
              <a:off x="2178897" y="1216605"/>
              <a:ext cx="1402561" cy="26655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grpSp>
        <p:nvGrpSpPr>
          <p:cNvPr id="10" name="Group 9"/>
          <p:cNvGrpSpPr/>
          <p:nvPr/>
        </p:nvGrpSpPr>
        <p:grpSpPr>
          <a:xfrm>
            <a:off x="479018" y="1283368"/>
            <a:ext cx="6242624" cy="3748608"/>
            <a:chOff x="-3165370" y="-388164"/>
            <a:chExt cx="6242624" cy="3748608"/>
          </a:xfrm>
        </p:grpSpPr>
        <p:sp>
          <p:nvSpPr>
            <p:cNvPr id="11" name="TextBox 10"/>
            <p:cNvSpPr txBox="1"/>
            <p:nvPr/>
          </p:nvSpPr>
          <p:spPr>
            <a:xfrm>
              <a:off x="-3165370" y="2991112"/>
              <a:ext cx="383630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s-IS" smtClean="0"/>
                <a:t>… and related adverts ...</a:t>
              </a:r>
              <a:endParaRPr lang="en-IE" dirty="0" smtClean="0"/>
            </a:p>
          </p:txBody>
        </p:sp>
        <p:cxnSp>
          <p:nvCxnSpPr>
            <p:cNvPr id="12" name="Straight Arrow Connector 11"/>
            <p:cNvCxnSpPr>
              <a:stCxn id="11" idx="3"/>
            </p:cNvCxnSpPr>
            <p:nvPr/>
          </p:nvCxnSpPr>
          <p:spPr>
            <a:xfrm flipV="1">
              <a:off x="670937" y="-388164"/>
              <a:ext cx="2406317" cy="356394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grpSp>
        <p:nvGrpSpPr>
          <p:cNvPr id="15" name="Group 14"/>
          <p:cNvGrpSpPr/>
          <p:nvPr/>
        </p:nvGrpSpPr>
        <p:grpSpPr>
          <a:xfrm>
            <a:off x="5099145" y="3240505"/>
            <a:ext cx="3836307" cy="2612150"/>
            <a:chOff x="1663305" y="5162962"/>
            <a:chExt cx="3836307" cy="2612150"/>
          </a:xfrm>
        </p:grpSpPr>
        <p:sp>
          <p:nvSpPr>
            <p:cNvPr id="16" name="TextBox 15"/>
            <p:cNvSpPr txBox="1"/>
            <p:nvPr/>
          </p:nvSpPr>
          <p:spPr>
            <a:xfrm>
              <a:off x="1663305" y="7405780"/>
              <a:ext cx="383630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s-IS" smtClean="0"/>
                <a:t>… and related images.</a:t>
              </a:r>
              <a:endParaRPr lang="en-IE" dirty="0" smtClean="0"/>
            </a:p>
          </p:txBody>
        </p:sp>
        <p:cxnSp>
          <p:nvCxnSpPr>
            <p:cNvPr id="17" name="Straight Arrow Connector 16"/>
            <p:cNvCxnSpPr/>
            <p:nvPr/>
          </p:nvCxnSpPr>
          <p:spPr>
            <a:xfrm flipH="1" flipV="1">
              <a:off x="2150262" y="5162962"/>
              <a:ext cx="712147" cy="224281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71259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9602" y="0"/>
            <a:ext cx="6423491" cy="6858000"/>
          </a:xfrm>
          <a:prstGeom prst="rect">
            <a:avLst/>
          </a:prstGeom>
        </p:spPr>
      </p:pic>
      <p:sp>
        <p:nvSpPr>
          <p:cNvPr id="6" name="TextBox 5"/>
          <p:cNvSpPr txBox="1"/>
          <p:nvPr/>
        </p:nvSpPr>
        <p:spPr>
          <a:xfrm>
            <a:off x="6614810" y="787940"/>
            <a:ext cx="2431914" cy="369331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Another example of “blended results” (or sometimes called “universal search”), where different types of results are combined together into the page the user sees.</a:t>
            </a:r>
          </a:p>
          <a:p>
            <a:endParaRPr lang="en-IE" dirty="0"/>
          </a:p>
          <a:p>
            <a:r>
              <a:rPr lang="en-IE" dirty="0" smtClean="0"/>
              <a:t>This is for the query “rockets”.</a:t>
            </a:r>
            <a:endParaRPr lang="en-IE" dirty="0"/>
          </a:p>
        </p:txBody>
      </p:sp>
      <p:sp>
        <p:nvSpPr>
          <p:cNvPr id="7" name="TextBox 6"/>
          <p:cNvSpPr txBox="1"/>
          <p:nvPr/>
        </p:nvSpPr>
        <p:spPr>
          <a:xfrm>
            <a:off x="6614810" y="4649821"/>
            <a:ext cx="2431914"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News, images, the homepage of the Houston Rockets basketball team, and extracted information</a:t>
            </a:r>
            <a:endParaRPr lang="en-IE" dirty="0"/>
          </a:p>
        </p:txBody>
      </p:sp>
      <p:sp>
        <p:nvSpPr>
          <p:cNvPr id="8" name="TextBox 7"/>
          <p:cNvSpPr txBox="1"/>
          <p:nvPr/>
        </p:nvSpPr>
        <p:spPr>
          <a:xfrm>
            <a:off x="6614810" y="250046"/>
            <a:ext cx="243191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smtClean="0"/>
              <a:t>Google.com</a:t>
            </a:r>
            <a:endParaRPr lang="en-IE" dirty="0"/>
          </a:p>
        </p:txBody>
      </p:sp>
    </p:spTree>
    <p:extLst>
      <p:ext uri="{BB962C8B-B14F-4D97-AF65-F5344CB8AC3E}">
        <p14:creationId xmlns:p14="http://schemas.microsoft.com/office/powerpoint/2010/main" val="1446260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9602" y="0"/>
            <a:ext cx="6423491" cy="6858000"/>
          </a:xfrm>
          <a:prstGeom prst="rect">
            <a:avLst/>
          </a:prstGeom>
        </p:spPr>
      </p:pic>
      <p:sp>
        <p:nvSpPr>
          <p:cNvPr id="6" name="TextBox 5"/>
          <p:cNvSpPr txBox="1"/>
          <p:nvPr/>
        </p:nvSpPr>
        <p:spPr>
          <a:xfrm>
            <a:off x="6614809" y="289679"/>
            <a:ext cx="2431914" cy="258532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Modern search interfaces can satisfy some information needs </a:t>
            </a:r>
            <a:r>
              <a:rPr lang="en-IE" b="1" dirty="0" smtClean="0"/>
              <a:t>directly</a:t>
            </a:r>
            <a:r>
              <a:rPr lang="en-IE" dirty="0" smtClean="0"/>
              <a:t>.</a:t>
            </a:r>
          </a:p>
          <a:p>
            <a:endParaRPr lang="en-IE" dirty="0"/>
          </a:p>
          <a:p>
            <a:r>
              <a:rPr lang="en-IE" dirty="0" smtClean="0"/>
              <a:t>More of an “</a:t>
            </a:r>
            <a:r>
              <a:rPr lang="en-IE" b="1" dirty="0" smtClean="0"/>
              <a:t>answer engine</a:t>
            </a:r>
            <a:r>
              <a:rPr lang="en-IE" dirty="0" smtClean="0"/>
              <a:t>” than a “search engine”.</a:t>
            </a:r>
            <a:endParaRPr lang="en-IE" dirty="0"/>
          </a:p>
        </p:txBody>
      </p:sp>
      <p:sp>
        <p:nvSpPr>
          <p:cNvPr id="8" name="TextBox 7"/>
          <p:cNvSpPr txBox="1"/>
          <p:nvPr/>
        </p:nvSpPr>
        <p:spPr>
          <a:xfrm>
            <a:off x="6614809" y="3052216"/>
            <a:ext cx="2431914" cy="369331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What sport do the Houston Rockets play?</a:t>
            </a:r>
          </a:p>
          <a:p>
            <a:endParaRPr lang="en-IE" dirty="0"/>
          </a:p>
          <a:p>
            <a:r>
              <a:rPr lang="en-IE" dirty="0" smtClean="0"/>
              <a:t>Who is the head coach?</a:t>
            </a:r>
          </a:p>
          <a:p>
            <a:endParaRPr lang="en-IE" dirty="0"/>
          </a:p>
          <a:p>
            <a:r>
              <a:rPr lang="en-IE" dirty="0" smtClean="0"/>
              <a:t>When did they last win the NBA championship?</a:t>
            </a:r>
          </a:p>
          <a:p>
            <a:endParaRPr lang="en-IE" dirty="0"/>
          </a:p>
          <a:p>
            <a:r>
              <a:rPr lang="en-IE" dirty="0" smtClean="0"/>
              <a:t>Where do they play?</a:t>
            </a:r>
            <a:endParaRPr lang="en-IE" dirty="0"/>
          </a:p>
        </p:txBody>
      </p:sp>
    </p:spTree>
    <p:extLst>
      <p:ext uri="{BB962C8B-B14F-4D97-AF65-F5344CB8AC3E}">
        <p14:creationId xmlns:p14="http://schemas.microsoft.com/office/powerpoint/2010/main" val="193034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269" y="0"/>
            <a:ext cx="8905461" cy="6858000"/>
          </a:xfrm>
          <a:prstGeom prst="rect">
            <a:avLst/>
          </a:prstGeom>
        </p:spPr>
      </p:pic>
      <p:sp>
        <p:nvSpPr>
          <p:cNvPr id="3" name="TextBox 2"/>
          <p:cNvSpPr txBox="1"/>
          <p:nvPr/>
        </p:nvSpPr>
        <p:spPr>
          <a:xfrm>
            <a:off x="5904689" y="143042"/>
            <a:ext cx="323931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err="1" smtClean="0"/>
              <a:t>Bing.com</a:t>
            </a:r>
            <a:r>
              <a:rPr lang="en-IE" dirty="0" smtClean="0"/>
              <a:t>: many similar features.</a:t>
            </a:r>
            <a:endParaRPr lang="en-IE" dirty="0"/>
          </a:p>
        </p:txBody>
      </p:sp>
      <p:sp>
        <p:nvSpPr>
          <p:cNvPr id="4" name="TextBox 3"/>
          <p:cNvSpPr txBox="1"/>
          <p:nvPr/>
        </p:nvSpPr>
        <p:spPr>
          <a:xfrm>
            <a:off x="5904689" y="1047714"/>
            <a:ext cx="323931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b="1" smtClean="0"/>
              <a:t>Highlighting</a:t>
            </a:r>
            <a:r>
              <a:rPr lang="en-IE" smtClean="0"/>
              <a:t> of search term (here it’s “IMF”) helps users to find context.</a:t>
            </a:r>
            <a:endParaRPr lang="en-IE" dirty="0"/>
          </a:p>
        </p:txBody>
      </p:sp>
      <p:sp>
        <p:nvSpPr>
          <p:cNvPr id="5" name="TextBox 4"/>
          <p:cNvSpPr txBox="1"/>
          <p:nvPr/>
        </p:nvSpPr>
        <p:spPr>
          <a:xfrm>
            <a:off x="5904689" y="2229385"/>
            <a:ext cx="3239311" cy="286232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b="1" dirty="0" smtClean="0"/>
              <a:t>How much</a:t>
            </a:r>
            <a:r>
              <a:rPr lang="en-IE" dirty="0" smtClean="0"/>
              <a:t> text do we show?</a:t>
            </a:r>
          </a:p>
          <a:p>
            <a:endParaRPr lang="en-IE" dirty="0"/>
          </a:p>
          <a:p>
            <a:r>
              <a:rPr lang="en-IE" b="1" dirty="0" smtClean="0"/>
              <a:t>What</a:t>
            </a:r>
            <a:r>
              <a:rPr lang="en-IE" dirty="0" smtClean="0"/>
              <a:t> text do we show?</a:t>
            </a:r>
          </a:p>
          <a:p>
            <a:endParaRPr lang="en-IE" dirty="0"/>
          </a:p>
          <a:p>
            <a:r>
              <a:rPr lang="en-IE" dirty="0" smtClean="0"/>
              <a:t>Some studies say it’s better to show full sentences, but these can be very long.</a:t>
            </a:r>
          </a:p>
          <a:p>
            <a:endParaRPr lang="en-IE" dirty="0"/>
          </a:p>
          <a:p>
            <a:r>
              <a:rPr lang="en-IE" dirty="0" smtClean="0"/>
              <a:t>Difficult decision to make.</a:t>
            </a:r>
            <a:endParaRPr lang="en-IE" dirty="0"/>
          </a:p>
        </p:txBody>
      </p:sp>
    </p:spTree>
    <p:extLst>
      <p:ext uri="{BB962C8B-B14F-4D97-AF65-F5344CB8AC3E}">
        <p14:creationId xmlns:p14="http://schemas.microsoft.com/office/powerpoint/2010/main" val="56369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E" dirty="0" smtClean="0"/>
              <a:t>Search User Interfaces</a:t>
            </a:r>
            <a:endParaRPr lang="en-IE" dirty="0"/>
          </a:p>
        </p:txBody>
      </p:sp>
      <p:sp>
        <p:nvSpPr>
          <p:cNvPr id="5" name="Content Placeholder 4"/>
          <p:cNvSpPr>
            <a:spLocks noGrp="1"/>
          </p:cNvSpPr>
          <p:nvPr>
            <p:ph idx="1"/>
          </p:nvPr>
        </p:nvSpPr>
        <p:spPr/>
        <p:txBody>
          <a:bodyPr/>
          <a:lstStyle/>
          <a:p>
            <a:r>
              <a:rPr lang="en-IE" dirty="0" smtClean="0"/>
              <a:t>The User Interface (UI) of any IR system has a role in helping the searcher to </a:t>
            </a:r>
            <a:r>
              <a:rPr lang="en-IE" b="1" dirty="0" smtClean="0"/>
              <a:t>understand</a:t>
            </a:r>
            <a:r>
              <a:rPr lang="en-IE" dirty="0" smtClean="0"/>
              <a:t> and </a:t>
            </a:r>
            <a:r>
              <a:rPr lang="en-IE" b="1" dirty="0" smtClean="0"/>
              <a:t>express</a:t>
            </a:r>
            <a:r>
              <a:rPr lang="en-IE" dirty="0" smtClean="0"/>
              <a:t> their information need, to help users formulate their queries, understand search results and keep track of their progress.</a:t>
            </a:r>
          </a:p>
          <a:p>
            <a:endParaRPr lang="en-IE" dirty="0"/>
          </a:p>
          <a:p>
            <a:endParaRPr lang="en-IE" dirty="0" smtClean="0"/>
          </a:p>
          <a:p>
            <a:r>
              <a:rPr lang="en-IE" dirty="0" smtClean="0"/>
              <a:t>Studies mentioned here are referenced in Modern Information Retrieval book, Chapter 2.</a:t>
            </a:r>
          </a:p>
          <a:p>
            <a:endParaRPr lang="en-IE" dirty="0"/>
          </a:p>
        </p:txBody>
      </p:sp>
    </p:spTree>
    <p:extLst>
      <p:ext uri="{BB962C8B-B14F-4D97-AF65-F5344CB8AC3E}">
        <p14:creationId xmlns:p14="http://schemas.microsoft.com/office/powerpoint/2010/main" val="17133635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Results Display</a:t>
            </a:r>
            <a:endParaRPr lang="en-IE" dirty="0"/>
          </a:p>
        </p:txBody>
      </p:sp>
      <p:sp>
        <p:nvSpPr>
          <p:cNvPr id="3" name="Content Placeholder 2"/>
          <p:cNvSpPr>
            <a:spLocks noGrp="1"/>
          </p:cNvSpPr>
          <p:nvPr>
            <p:ph idx="1"/>
          </p:nvPr>
        </p:nvSpPr>
        <p:spPr/>
        <p:txBody>
          <a:bodyPr/>
          <a:lstStyle/>
          <a:p>
            <a:r>
              <a:rPr lang="en-IE" dirty="0" smtClean="0"/>
              <a:t>Studies have shown that the amount of information to show depends on the type of information need.</a:t>
            </a:r>
          </a:p>
          <a:p>
            <a:pPr lvl="1"/>
            <a:r>
              <a:rPr lang="en-IE" dirty="0" smtClean="0"/>
              <a:t>A searcher looking for a homepage does not need long detailed information.</a:t>
            </a:r>
          </a:p>
          <a:p>
            <a:pPr lvl="1"/>
            <a:r>
              <a:rPr lang="en-IE" dirty="0" smtClean="0"/>
              <a:t>Requests for factual information can be satisfied by a short answer.</a:t>
            </a:r>
          </a:p>
          <a:p>
            <a:pPr lvl="1"/>
            <a:r>
              <a:rPr lang="en-IE" dirty="0" smtClean="0"/>
              <a:t>More complex information needs can be helped by longer summaries.</a:t>
            </a:r>
          </a:p>
          <a:p>
            <a:pPr lvl="2"/>
            <a:r>
              <a:rPr lang="en-IE" dirty="0" smtClean="0"/>
              <a:t>A study on scientific literature search showed that searchers liked having diagrams and tables from articles shown beside the search results.</a:t>
            </a:r>
            <a:endParaRPr lang="en-IE" dirty="0"/>
          </a:p>
        </p:txBody>
      </p:sp>
    </p:spTree>
    <p:extLst>
      <p:ext uri="{BB962C8B-B14F-4D97-AF65-F5344CB8AC3E}">
        <p14:creationId xmlns:p14="http://schemas.microsoft.com/office/powerpoint/2010/main" val="7879306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Query Reformulation</a:t>
            </a:r>
            <a:endParaRPr lang="en-IE" dirty="0"/>
          </a:p>
        </p:txBody>
      </p:sp>
      <p:sp>
        <p:nvSpPr>
          <p:cNvPr id="3" name="Content Placeholder 2"/>
          <p:cNvSpPr>
            <a:spLocks noGrp="1"/>
          </p:cNvSpPr>
          <p:nvPr>
            <p:ph idx="1"/>
          </p:nvPr>
        </p:nvSpPr>
        <p:spPr/>
        <p:txBody>
          <a:bodyPr/>
          <a:lstStyle/>
          <a:p>
            <a:r>
              <a:rPr lang="en-IE" dirty="0" smtClean="0"/>
              <a:t>After a user submits a query, they frequently modify it and run another search.</a:t>
            </a:r>
          </a:p>
          <a:p>
            <a:r>
              <a:rPr lang="en-IE" dirty="0" smtClean="0"/>
              <a:t>One study showed that 50% of searchers modified at least one query during a session.</a:t>
            </a:r>
          </a:p>
          <a:p>
            <a:pPr lvl="1"/>
            <a:r>
              <a:rPr lang="en-IE" dirty="0" smtClean="0"/>
              <a:t>Almost 1/3 modified three or more queries.</a:t>
            </a:r>
          </a:p>
        </p:txBody>
      </p:sp>
    </p:spTree>
    <p:extLst>
      <p:ext uri="{BB962C8B-B14F-4D97-AF65-F5344CB8AC3E}">
        <p14:creationId xmlns:p14="http://schemas.microsoft.com/office/powerpoint/2010/main" val="1643914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477328" y="6021421"/>
            <a:ext cx="1566153" cy="836579"/>
          </a:xfrm>
          <a:prstGeom prst="rect">
            <a:avLst/>
          </a:prstGeom>
          <a:solidFill>
            <a:schemeClr val="bg1"/>
          </a:solidFill>
        </p:spPr>
        <p:txBody>
          <a:bodyPr wrap="square" rtlCol="0">
            <a:spAutoFit/>
          </a:bodyPr>
          <a:lstStyle/>
          <a:p>
            <a:endParaRPr lang="en-IE"/>
          </a:p>
        </p:txBody>
      </p:sp>
      <p:sp>
        <p:nvSpPr>
          <p:cNvPr id="14" name="Title 13"/>
          <p:cNvSpPr>
            <a:spLocks noGrp="1"/>
          </p:cNvSpPr>
          <p:nvPr>
            <p:ph type="title"/>
          </p:nvPr>
        </p:nvSpPr>
        <p:spPr/>
        <p:txBody>
          <a:bodyPr/>
          <a:lstStyle/>
          <a:p>
            <a:r>
              <a:rPr lang="en-IE" dirty="0" smtClean="0"/>
              <a:t>Query Reformulation: Spelling</a:t>
            </a:r>
            <a:endParaRPr lang="en-IE" dirty="0"/>
          </a:p>
        </p:txBody>
      </p:sp>
      <p:sp>
        <p:nvSpPr>
          <p:cNvPr id="16" name="Text Placeholder 15"/>
          <p:cNvSpPr>
            <a:spLocks noGrp="1"/>
          </p:cNvSpPr>
          <p:nvPr>
            <p:ph type="body" sz="half" idx="2"/>
          </p:nvPr>
        </p:nvSpPr>
        <p:spPr>
          <a:xfrm>
            <a:off x="340468" y="2039112"/>
            <a:ext cx="3299726" cy="4224528"/>
          </a:xfrm>
        </p:spPr>
        <p:txBody>
          <a:bodyPr>
            <a:normAutofit lnSpcReduction="10000"/>
          </a:bodyPr>
          <a:lstStyle/>
          <a:p>
            <a:r>
              <a:rPr lang="en-IE" dirty="0" smtClean="0"/>
              <a:t>Typographical errors/misspellings occur in 10%-15% of searches.</a:t>
            </a:r>
          </a:p>
          <a:p>
            <a:r>
              <a:rPr lang="en-IE" dirty="0" smtClean="0"/>
              <a:t>Traditionally dictionaries were used for correction.</a:t>
            </a:r>
          </a:p>
          <a:p>
            <a:r>
              <a:rPr lang="en-IE" dirty="0" smtClean="0"/>
              <a:t>Nowadays, use query log mining: look at how people have reformulated in the past, and compare with similar searches.</a:t>
            </a:r>
            <a:endParaRPr lang="en-IE" dirty="0"/>
          </a:p>
        </p:txBody>
      </p:sp>
      <p:pic>
        <p:nvPicPr>
          <p:cNvPr id="18" name="Picture 17"/>
          <p:cNvPicPr>
            <a:picLocks noChangeAspect="1"/>
          </p:cNvPicPr>
          <p:nvPr/>
        </p:nvPicPr>
        <p:blipFill>
          <a:blip r:embed="rId2"/>
          <a:stretch>
            <a:fillRect/>
          </a:stretch>
        </p:blipFill>
        <p:spPr>
          <a:xfrm>
            <a:off x="3640194" y="2039112"/>
            <a:ext cx="5503806" cy="4818888"/>
          </a:xfrm>
          <a:prstGeom prst="rect">
            <a:avLst/>
          </a:prstGeom>
        </p:spPr>
      </p:pic>
    </p:spTree>
    <p:extLst>
      <p:ext uri="{BB962C8B-B14F-4D97-AF65-F5344CB8AC3E}">
        <p14:creationId xmlns:p14="http://schemas.microsoft.com/office/powerpoint/2010/main" val="1923037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Query Reformulation: Other Approaches</a:t>
            </a:r>
            <a:endParaRPr lang="en-IE" dirty="0"/>
          </a:p>
        </p:txBody>
      </p:sp>
      <p:sp>
        <p:nvSpPr>
          <p:cNvPr id="5" name="Content Placeholder 4"/>
          <p:cNvSpPr>
            <a:spLocks noGrp="1"/>
          </p:cNvSpPr>
          <p:nvPr>
            <p:ph idx="1"/>
          </p:nvPr>
        </p:nvSpPr>
        <p:spPr/>
        <p:txBody>
          <a:bodyPr/>
          <a:lstStyle/>
          <a:p>
            <a:r>
              <a:rPr lang="en-IE" b="1" dirty="0" smtClean="0"/>
              <a:t>Query Expansion</a:t>
            </a:r>
            <a:r>
              <a:rPr lang="en-IE" dirty="0" smtClean="0"/>
              <a:t>: expand queries with similar terms. Originally automatic, but later moved to suggesting terms to users. Studies show that a small number of suggestions, requiring one click, can be useful.</a:t>
            </a:r>
          </a:p>
          <a:p>
            <a:r>
              <a:rPr lang="en-IE" b="1" dirty="0" smtClean="0"/>
              <a:t>Relevance Feedback</a:t>
            </a:r>
            <a:r>
              <a:rPr lang="en-IE" dirty="0" smtClean="0"/>
              <a:t>: where a user indicates which documents are relevant. Not popular in modern search engines (partially because users are often poor at judging relevance, and partially because it is not always beneficial).</a:t>
            </a:r>
          </a:p>
          <a:p>
            <a:pPr lvl="1"/>
            <a:r>
              <a:rPr lang="en-IE" dirty="0" smtClean="0"/>
              <a:t>A variation on this is a “related documents” feature.</a:t>
            </a:r>
            <a:endParaRPr lang="en-IE" dirty="0"/>
          </a:p>
        </p:txBody>
      </p:sp>
    </p:spTree>
    <p:extLst>
      <p:ext uri="{BB962C8B-B14F-4D97-AF65-F5344CB8AC3E}">
        <p14:creationId xmlns:p14="http://schemas.microsoft.com/office/powerpoint/2010/main" val="66130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Organising Results</a:t>
            </a:r>
            <a:endParaRPr lang="en-IE" dirty="0"/>
          </a:p>
        </p:txBody>
      </p:sp>
      <p:sp>
        <p:nvSpPr>
          <p:cNvPr id="3" name="Content Placeholder 2"/>
          <p:cNvSpPr>
            <a:spLocks noGrp="1"/>
          </p:cNvSpPr>
          <p:nvPr>
            <p:ph idx="1"/>
          </p:nvPr>
        </p:nvSpPr>
        <p:spPr/>
        <p:txBody>
          <a:bodyPr/>
          <a:lstStyle/>
          <a:p>
            <a:r>
              <a:rPr lang="en-IE" dirty="0" smtClean="0"/>
              <a:t>Some users find it useful to have results organised into meaningful groups to help understand results.</a:t>
            </a:r>
          </a:p>
          <a:p>
            <a:r>
              <a:rPr lang="en-IE" dirty="0" smtClean="0"/>
              <a:t>Two main implementations:</a:t>
            </a:r>
          </a:p>
          <a:p>
            <a:pPr lvl="1"/>
            <a:r>
              <a:rPr lang="en-IE" b="1" dirty="0" smtClean="0"/>
              <a:t>Faceted categories: </a:t>
            </a:r>
            <a:r>
              <a:rPr lang="en-IE" dirty="0" smtClean="0"/>
              <a:t>Generally a set of categories created manually to reflect different aspects of a topic.</a:t>
            </a:r>
            <a:endParaRPr lang="en-IE" b="1" dirty="0" smtClean="0"/>
          </a:p>
          <a:p>
            <a:pPr lvl="1"/>
            <a:r>
              <a:rPr lang="en-IE" b="1" dirty="0" smtClean="0"/>
              <a:t>Clustering: </a:t>
            </a:r>
            <a:r>
              <a:rPr lang="en-IE" dirty="0" smtClean="0"/>
              <a:t>Grouping items according to some measure of similarity. Fully automatic.</a:t>
            </a:r>
            <a:endParaRPr lang="en-IE" dirty="0"/>
          </a:p>
        </p:txBody>
      </p:sp>
    </p:spTree>
    <p:extLst>
      <p:ext uri="{BB962C8B-B14F-4D97-AF65-F5344CB8AC3E}">
        <p14:creationId xmlns:p14="http://schemas.microsoft.com/office/powerpoint/2010/main" val="654558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8718"/>
            <a:ext cx="9144000" cy="6800563"/>
          </a:xfrm>
          <a:prstGeom prst="rect">
            <a:avLst/>
          </a:prstGeom>
        </p:spPr>
      </p:pic>
      <p:sp>
        <p:nvSpPr>
          <p:cNvPr id="5" name="TextBox 4"/>
          <p:cNvSpPr txBox="1"/>
          <p:nvPr/>
        </p:nvSpPr>
        <p:spPr>
          <a:xfrm>
            <a:off x="94033" y="3129433"/>
            <a:ext cx="323931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When searching for restaurants, we can search using different categories (distance, price, category, etc.)</a:t>
            </a:r>
            <a:endParaRPr lang="en-IE" dirty="0"/>
          </a:p>
        </p:txBody>
      </p:sp>
      <p:sp>
        <p:nvSpPr>
          <p:cNvPr id="6" name="TextBox 5"/>
          <p:cNvSpPr txBox="1"/>
          <p:nvPr/>
        </p:nvSpPr>
        <p:spPr>
          <a:xfrm>
            <a:off x="94034" y="4818802"/>
            <a:ext cx="323931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A restaurant can be tagged with different values within the same facet (e.g. if it’s within 2km it’s also within 4km)</a:t>
            </a:r>
            <a:endParaRPr lang="en-IE" dirty="0"/>
          </a:p>
        </p:txBody>
      </p:sp>
      <p:sp>
        <p:nvSpPr>
          <p:cNvPr id="7" name="TextBox 6"/>
          <p:cNvSpPr txBox="1"/>
          <p:nvPr/>
        </p:nvSpPr>
        <p:spPr>
          <a:xfrm>
            <a:off x="3881336" y="3129433"/>
            <a:ext cx="3239311"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Clicking on any facet value is, in effect, reformulating the query and running it again.</a:t>
            </a:r>
            <a:endParaRPr lang="en-IE" dirty="0"/>
          </a:p>
        </p:txBody>
      </p:sp>
    </p:spTree>
    <p:extLst>
      <p:ext uri="{BB962C8B-B14F-4D97-AF65-F5344CB8AC3E}">
        <p14:creationId xmlns:p14="http://schemas.microsoft.com/office/powerpoint/2010/main" val="133592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E" dirty="0"/>
          </a:p>
        </p:txBody>
      </p:sp>
      <p:pic>
        <p:nvPicPr>
          <p:cNvPr id="4" name="Picture 3"/>
          <p:cNvPicPr>
            <a:picLocks noChangeAspect="1"/>
          </p:cNvPicPr>
          <p:nvPr/>
        </p:nvPicPr>
        <p:blipFill>
          <a:blip r:embed="rId2"/>
          <a:stretch>
            <a:fillRect/>
          </a:stretch>
        </p:blipFill>
        <p:spPr>
          <a:xfrm>
            <a:off x="0" y="-19968"/>
            <a:ext cx="7853246" cy="6858000"/>
          </a:xfrm>
          <a:prstGeom prst="rect">
            <a:avLst/>
          </a:prstGeom>
        </p:spPr>
      </p:pic>
      <p:sp>
        <p:nvSpPr>
          <p:cNvPr id="5" name="TextBox 4"/>
          <p:cNvSpPr txBox="1"/>
          <p:nvPr/>
        </p:nvSpPr>
        <p:spPr>
          <a:xfrm>
            <a:off x="7853246" y="0"/>
            <a:ext cx="1290754" cy="836579"/>
          </a:xfrm>
          <a:prstGeom prst="rect">
            <a:avLst/>
          </a:prstGeom>
          <a:solidFill>
            <a:schemeClr val="bg1"/>
          </a:solidFill>
        </p:spPr>
        <p:txBody>
          <a:bodyPr wrap="square" rtlCol="0">
            <a:spAutoFit/>
          </a:bodyPr>
          <a:lstStyle/>
          <a:p>
            <a:endParaRPr lang="en-IE"/>
          </a:p>
        </p:txBody>
      </p:sp>
      <p:sp>
        <p:nvSpPr>
          <p:cNvPr id="6" name="TextBox 5"/>
          <p:cNvSpPr txBox="1"/>
          <p:nvPr/>
        </p:nvSpPr>
        <p:spPr>
          <a:xfrm>
            <a:off x="7853246" y="6039153"/>
            <a:ext cx="1290754" cy="836579"/>
          </a:xfrm>
          <a:prstGeom prst="rect">
            <a:avLst/>
          </a:prstGeom>
          <a:solidFill>
            <a:schemeClr val="bg1"/>
          </a:solidFill>
        </p:spPr>
        <p:txBody>
          <a:bodyPr wrap="square" rtlCol="0">
            <a:spAutoFit/>
          </a:bodyPr>
          <a:lstStyle/>
          <a:p>
            <a:endParaRPr lang="en-IE"/>
          </a:p>
        </p:txBody>
      </p:sp>
      <p:sp>
        <p:nvSpPr>
          <p:cNvPr id="7" name="TextBox 6"/>
          <p:cNvSpPr txBox="1"/>
          <p:nvPr/>
        </p:nvSpPr>
        <p:spPr>
          <a:xfrm>
            <a:off x="4883286" y="836579"/>
            <a:ext cx="3959158"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dirty="0" smtClean="0"/>
              <a:t>Clusters are automatically generated, and a keyword/phrase is extracted to describe </a:t>
            </a:r>
            <a:r>
              <a:rPr lang="en-IE" smtClean="0"/>
              <a:t>each cluster.</a:t>
            </a:r>
            <a:endParaRPr lang="en-IE" dirty="0"/>
          </a:p>
        </p:txBody>
      </p:sp>
      <p:sp>
        <p:nvSpPr>
          <p:cNvPr id="8" name="TextBox 7"/>
          <p:cNvSpPr txBox="1"/>
          <p:nvPr/>
        </p:nvSpPr>
        <p:spPr>
          <a:xfrm>
            <a:off x="4883286" y="2364585"/>
            <a:ext cx="3959156"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b="1" dirty="0" smtClean="0"/>
              <a:t>Advantages:</a:t>
            </a:r>
            <a:r>
              <a:rPr lang="en-IE" dirty="0" smtClean="0"/>
              <a:t> reveal interesting (and maybe unexpected) trends in document sets.</a:t>
            </a:r>
          </a:p>
          <a:p>
            <a:endParaRPr lang="en-IE" dirty="0"/>
          </a:p>
          <a:p>
            <a:r>
              <a:rPr lang="en-IE" dirty="0" smtClean="0"/>
              <a:t>Help to group similar documents.</a:t>
            </a:r>
          </a:p>
          <a:p>
            <a:endParaRPr lang="en-IE" dirty="0"/>
          </a:p>
          <a:p>
            <a:r>
              <a:rPr lang="en-IE" dirty="0" smtClean="0"/>
              <a:t>Topics do not need to be known in advance.</a:t>
            </a:r>
            <a:endParaRPr lang="en-IE" dirty="0"/>
          </a:p>
        </p:txBody>
      </p:sp>
      <p:sp>
        <p:nvSpPr>
          <p:cNvPr id="9" name="TextBox 8"/>
          <p:cNvSpPr txBox="1"/>
          <p:nvPr/>
        </p:nvSpPr>
        <p:spPr>
          <a:xfrm>
            <a:off x="4883286" y="5000586"/>
            <a:ext cx="3959156"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E" b="1" dirty="0" smtClean="0"/>
              <a:t>Disadvantages: </a:t>
            </a:r>
            <a:r>
              <a:rPr lang="en-IE" dirty="0" smtClean="0"/>
              <a:t>Clusters are unpredictable, and may not make sense to human users.</a:t>
            </a:r>
          </a:p>
          <a:p>
            <a:endParaRPr lang="en-IE" dirty="0"/>
          </a:p>
          <a:p>
            <a:r>
              <a:rPr lang="en-IE" dirty="0" smtClean="0"/>
              <a:t>There is often overlap between clusters in terms of their themes.</a:t>
            </a:r>
            <a:endParaRPr lang="en-IE" dirty="0"/>
          </a:p>
        </p:txBody>
      </p:sp>
    </p:spTree>
    <p:extLst>
      <p:ext uri="{BB962C8B-B14F-4D97-AF65-F5344CB8AC3E}">
        <p14:creationId xmlns:p14="http://schemas.microsoft.com/office/powerpoint/2010/main" val="140012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Summary</a:t>
            </a:r>
            <a:endParaRPr lang="en-IE" dirty="0"/>
          </a:p>
        </p:txBody>
      </p:sp>
      <p:sp>
        <p:nvSpPr>
          <p:cNvPr id="3" name="Content Placeholder 2"/>
          <p:cNvSpPr>
            <a:spLocks noGrp="1"/>
          </p:cNvSpPr>
          <p:nvPr>
            <p:ph idx="1"/>
          </p:nvPr>
        </p:nvSpPr>
        <p:spPr/>
        <p:txBody>
          <a:bodyPr/>
          <a:lstStyle/>
          <a:p>
            <a:r>
              <a:rPr lang="en-IE" dirty="0" smtClean="0"/>
              <a:t>User Interfaces (UIs) have been subject to much study, so as to understand user behaviour and improve the UIs to help users create better queries, as well as to understand their results better.</a:t>
            </a:r>
          </a:p>
          <a:p>
            <a:r>
              <a:rPr lang="en-IE" dirty="0" smtClean="0"/>
              <a:t>Different UI strategies work best for different types of searcher: there is no one UI that has been shown to be better in all cases.</a:t>
            </a:r>
          </a:p>
          <a:p>
            <a:r>
              <a:rPr lang="en-IE" dirty="0" smtClean="0"/>
              <a:t>Much of the lessons learned in the IR community have not been learned in some other areas of UI design.</a:t>
            </a:r>
            <a:endParaRPr lang="en-IE" dirty="0"/>
          </a:p>
        </p:txBody>
      </p:sp>
    </p:spTree>
    <p:extLst>
      <p:ext uri="{BB962C8B-B14F-4D97-AF65-F5344CB8AC3E}">
        <p14:creationId xmlns:p14="http://schemas.microsoft.com/office/powerpoint/2010/main" val="17496889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Search Interface for a Digital Forensics Investigation Tool (</a:t>
            </a:r>
            <a:r>
              <a:rPr lang="en-IE" dirty="0" err="1" smtClean="0"/>
              <a:t>EnCase</a:t>
            </a:r>
            <a:r>
              <a:rPr lang="en-IE" dirty="0" smtClean="0"/>
              <a:t>)</a:t>
            </a:r>
            <a:endParaRPr lang="en-IE" dirty="0"/>
          </a:p>
        </p:txBody>
      </p:sp>
      <p:sp>
        <p:nvSpPr>
          <p:cNvPr id="3" name="Content Placeholder 2"/>
          <p:cNvSpPr>
            <a:spLocks noGrp="1"/>
          </p:cNvSpPr>
          <p:nvPr>
            <p:ph idx="1"/>
          </p:nvPr>
        </p:nvSpPr>
        <p:spPr/>
        <p:txBody>
          <a:bodyPr/>
          <a:lstStyle/>
          <a:p>
            <a:endParaRPr lang="en-IE"/>
          </a:p>
        </p:txBody>
      </p:sp>
      <p:pic>
        <p:nvPicPr>
          <p:cNvPr id="4" name="Content Placeholder 4"/>
          <p:cNvPicPr>
            <a:picLocks noChangeAspect="1"/>
          </p:cNvPicPr>
          <p:nvPr/>
        </p:nvPicPr>
        <p:blipFill>
          <a:blip r:embed="rId2"/>
          <a:stretch>
            <a:fillRect/>
          </a:stretch>
        </p:blipFill>
        <p:spPr>
          <a:xfrm>
            <a:off x="1114423" y="2595562"/>
            <a:ext cx="7718291" cy="3868626"/>
          </a:xfrm>
          <a:prstGeom prst="rect">
            <a:avLst/>
          </a:prstGeom>
        </p:spPr>
      </p:pic>
    </p:spTree>
    <p:extLst>
      <p:ext uri="{BB962C8B-B14F-4D97-AF65-F5344CB8AC3E}">
        <p14:creationId xmlns:p14="http://schemas.microsoft.com/office/powerpoint/2010/main" val="355695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How do people search?</a:t>
            </a:r>
            <a:endParaRPr lang="en-IE" dirty="0"/>
          </a:p>
        </p:txBody>
      </p:sp>
      <p:sp>
        <p:nvSpPr>
          <p:cNvPr id="3" name="Content Placeholder 2"/>
          <p:cNvSpPr>
            <a:spLocks noGrp="1"/>
          </p:cNvSpPr>
          <p:nvPr>
            <p:ph idx="1"/>
          </p:nvPr>
        </p:nvSpPr>
        <p:spPr/>
        <p:txBody>
          <a:bodyPr/>
          <a:lstStyle/>
          <a:p>
            <a:r>
              <a:rPr lang="en-IE" b="1" dirty="0" smtClean="0"/>
              <a:t>Information Lookup</a:t>
            </a:r>
            <a:r>
              <a:rPr lang="en-IE" dirty="0" smtClean="0"/>
              <a:t>: fact retrieval, question answering: satisfied by short pieces of information: numbers dates, names, URLs.</a:t>
            </a:r>
          </a:p>
          <a:p>
            <a:pPr lvl="1"/>
            <a:r>
              <a:rPr lang="en-IE" dirty="0" smtClean="0"/>
              <a:t>Standard Web search works well for this.</a:t>
            </a:r>
          </a:p>
          <a:p>
            <a:r>
              <a:rPr lang="en-IE" b="1" dirty="0" smtClean="0"/>
              <a:t>Exploratory Search</a:t>
            </a:r>
            <a:r>
              <a:rPr lang="en-IE" dirty="0" smtClean="0"/>
              <a:t>: Users seeking information, and trying to learn about something, support planning, monitor an ongoing topic.</a:t>
            </a:r>
          </a:p>
          <a:p>
            <a:pPr lvl="1"/>
            <a:r>
              <a:rPr lang="en-IE" dirty="0" smtClean="0"/>
              <a:t>Likely a series of interconnected but diverse searches, and a changing information need (as more knowledge is acquired).</a:t>
            </a:r>
          </a:p>
        </p:txBody>
      </p:sp>
    </p:spTree>
    <p:extLst>
      <p:ext uri="{BB962C8B-B14F-4D97-AF65-F5344CB8AC3E}">
        <p14:creationId xmlns:p14="http://schemas.microsoft.com/office/powerpoint/2010/main" val="720550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Dynamic Searching</a:t>
            </a:r>
            <a:endParaRPr lang="en-IE" dirty="0"/>
          </a:p>
        </p:txBody>
      </p:sp>
      <p:sp>
        <p:nvSpPr>
          <p:cNvPr id="3" name="Content Placeholder 2"/>
          <p:cNvSpPr>
            <a:spLocks noGrp="1"/>
          </p:cNvSpPr>
          <p:nvPr>
            <p:ph idx="1"/>
          </p:nvPr>
        </p:nvSpPr>
        <p:spPr/>
        <p:txBody>
          <a:bodyPr>
            <a:normAutofit/>
          </a:bodyPr>
          <a:lstStyle/>
          <a:p>
            <a:r>
              <a:rPr lang="en-IE" dirty="0" smtClean="0"/>
              <a:t>The classic model of searching assumes the following process:</a:t>
            </a:r>
          </a:p>
          <a:p>
            <a:pPr marL="692150" lvl="1" indent="-342900">
              <a:buFont typeface="+mj-lt"/>
              <a:buAutoNum type="arabicPeriod"/>
            </a:pPr>
            <a:r>
              <a:rPr lang="en-IE" dirty="0" smtClean="0"/>
              <a:t>problem identification</a:t>
            </a:r>
          </a:p>
          <a:p>
            <a:pPr marL="692150" lvl="1" indent="-342900">
              <a:buFont typeface="+mj-lt"/>
              <a:buAutoNum type="arabicPeriod"/>
            </a:pPr>
            <a:r>
              <a:rPr lang="en-IE" dirty="0" smtClean="0"/>
              <a:t>articulation of information need</a:t>
            </a:r>
          </a:p>
          <a:p>
            <a:pPr marL="692150" lvl="1" indent="-342900">
              <a:buFont typeface="+mj-lt"/>
              <a:buAutoNum type="arabicPeriod"/>
            </a:pPr>
            <a:r>
              <a:rPr lang="en-IE" dirty="0" smtClean="0"/>
              <a:t>query formulation</a:t>
            </a:r>
          </a:p>
          <a:p>
            <a:pPr marL="692150" lvl="1" indent="-342900">
              <a:buFont typeface="+mj-lt"/>
              <a:buAutoNum type="arabicPeriod"/>
            </a:pPr>
            <a:r>
              <a:rPr lang="en-IE" dirty="0" smtClean="0"/>
              <a:t>results evaluation</a:t>
            </a:r>
          </a:p>
          <a:p>
            <a:pPr marL="349250"/>
            <a:r>
              <a:rPr lang="en-IE" b="1" dirty="0" smtClean="0"/>
              <a:t>But</a:t>
            </a:r>
            <a:r>
              <a:rPr lang="en-IE" dirty="0" smtClean="0"/>
              <a:t>: this assumes that the information need is </a:t>
            </a:r>
            <a:r>
              <a:rPr lang="en-IE" b="1" dirty="0" smtClean="0"/>
              <a:t>static</a:t>
            </a:r>
            <a:r>
              <a:rPr lang="en-IE" dirty="0" smtClean="0"/>
              <a:t>.</a:t>
            </a:r>
          </a:p>
          <a:p>
            <a:pPr marL="349250"/>
            <a:r>
              <a:rPr lang="en-IE" dirty="0" smtClean="0"/>
              <a:t>If users learn as they search, they will acquire new information needs.</a:t>
            </a:r>
          </a:p>
        </p:txBody>
      </p:sp>
    </p:spTree>
    <p:extLst>
      <p:ext uri="{BB962C8B-B14F-4D97-AF65-F5344CB8AC3E}">
        <p14:creationId xmlns:p14="http://schemas.microsoft.com/office/powerpoint/2010/main" val="741350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Observations of Behaviour</a:t>
            </a:r>
            <a:endParaRPr lang="en-IE" dirty="0"/>
          </a:p>
        </p:txBody>
      </p:sp>
      <p:sp>
        <p:nvSpPr>
          <p:cNvPr id="3" name="Content Placeholder 2"/>
          <p:cNvSpPr>
            <a:spLocks noGrp="1"/>
          </p:cNvSpPr>
          <p:nvPr>
            <p:ph idx="1"/>
          </p:nvPr>
        </p:nvSpPr>
        <p:spPr/>
        <p:txBody>
          <a:bodyPr/>
          <a:lstStyle/>
          <a:p>
            <a:r>
              <a:rPr lang="en-IE" dirty="0" smtClean="0"/>
              <a:t>People often start with a general query, and then become more specific when they see the results, </a:t>
            </a:r>
            <a:r>
              <a:rPr lang="en-IE" b="1" dirty="0" smtClean="0"/>
              <a:t>or</a:t>
            </a:r>
            <a:r>
              <a:rPr lang="en-IE" dirty="0" smtClean="0"/>
              <a:t> they find a site that is worth exploring for more information, rather than running another search.</a:t>
            </a:r>
          </a:p>
          <a:p>
            <a:r>
              <a:rPr lang="en-IE" dirty="0" smtClean="0"/>
              <a:t>Users find it difficult to find whether a document is relevant or not! The less a user knows about a topic, the less able they are to judge whether a document is relevant.</a:t>
            </a:r>
          </a:p>
          <a:p>
            <a:r>
              <a:rPr lang="en-IE" dirty="0" smtClean="0"/>
              <a:t>Users assume that top-ranked documents are more relevant.</a:t>
            </a:r>
          </a:p>
        </p:txBody>
      </p:sp>
    </p:spTree>
    <p:extLst>
      <p:ext uri="{BB962C8B-B14F-4D97-AF65-F5344CB8AC3E}">
        <p14:creationId xmlns:p14="http://schemas.microsoft.com/office/powerpoint/2010/main" val="157646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Observations of Behaviour</a:t>
            </a:r>
            <a:endParaRPr lang="en-IE" dirty="0"/>
          </a:p>
        </p:txBody>
      </p:sp>
      <p:sp>
        <p:nvSpPr>
          <p:cNvPr id="3" name="Content Placeholder 2"/>
          <p:cNvSpPr>
            <a:spLocks noGrp="1"/>
          </p:cNvSpPr>
          <p:nvPr>
            <p:ph idx="1"/>
          </p:nvPr>
        </p:nvSpPr>
        <p:spPr/>
        <p:txBody>
          <a:bodyPr/>
          <a:lstStyle/>
          <a:p>
            <a:r>
              <a:rPr lang="en-IE" dirty="0" smtClean="0"/>
              <a:t>Users are often poor at estimating when they have found all relevant information: again generally when they have less knowledge of the topic.</a:t>
            </a:r>
          </a:p>
          <a:p>
            <a:r>
              <a:rPr lang="en-IE" dirty="0" smtClean="0"/>
              <a:t>Expert searchers use different strategies to novices.</a:t>
            </a:r>
          </a:p>
          <a:p>
            <a:r>
              <a:rPr lang="en-IE" dirty="0" smtClean="0"/>
              <a:t>Expert searchers tend to be more patient than novices and are willing to read more documents and spend more time on a task: more likely to find high-relevance documents.</a:t>
            </a:r>
            <a:endParaRPr lang="en-IE" dirty="0"/>
          </a:p>
        </p:txBody>
      </p:sp>
    </p:spTree>
    <p:extLst>
      <p:ext uri="{BB962C8B-B14F-4D97-AF65-F5344CB8AC3E}">
        <p14:creationId xmlns:p14="http://schemas.microsoft.com/office/powerpoint/2010/main" val="17071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Modern User Interfaces</a:t>
            </a:r>
            <a:endParaRPr lang="en-IE" dirty="0"/>
          </a:p>
        </p:txBody>
      </p:sp>
      <p:sp>
        <p:nvSpPr>
          <p:cNvPr id="3" name="Content Placeholder 2"/>
          <p:cNvSpPr>
            <a:spLocks noGrp="1"/>
          </p:cNvSpPr>
          <p:nvPr>
            <p:ph idx="1"/>
          </p:nvPr>
        </p:nvSpPr>
        <p:spPr/>
        <p:txBody>
          <a:bodyPr>
            <a:normAutofit lnSpcReduction="10000"/>
          </a:bodyPr>
          <a:lstStyle/>
          <a:p>
            <a:r>
              <a:rPr lang="en-IE" dirty="0" smtClean="0"/>
              <a:t>Most queries are submitted as text.</a:t>
            </a:r>
          </a:p>
          <a:p>
            <a:pPr lvl="1"/>
            <a:r>
              <a:rPr lang="en-IE" dirty="0" smtClean="0"/>
              <a:t>Increase in voice search, which is likely to grow further.</a:t>
            </a:r>
          </a:p>
          <a:p>
            <a:r>
              <a:rPr lang="en-IE" dirty="0" smtClean="0"/>
              <a:t>Most common: short keyword searches: 1-3 words</a:t>
            </a:r>
          </a:p>
          <a:p>
            <a:r>
              <a:rPr lang="en-IE" dirty="0" smtClean="0"/>
              <a:t>Most search engines support syntax beyond this:</a:t>
            </a:r>
          </a:p>
          <a:p>
            <a:pPr lvl="1"/>
            <a:r>
              <a:rPr lang="en-IE" dirty="0" smtClean="0"/>
              <a:t>Boolean operators  - (+, -)</a:t>
            </a:r>
          </a:p>
          <a:p>
            <a:pPr lvl="1"/>
            <a:r>
              <a:rPr lang="en-IE" dirty="0" smtClean="0"/>
              <a:t>Quotation marks for phrases -  “information retrieval”</a:t>
            </a:r>
          </a:p>
          <a:p>
            <a:pPr lvl="1"/>
            <a:r>
              <a:rPr lang="en-IE" dirty="0" smtClean="0"/>
              <a:t>Specify one site - </a:t>
            </a:r>
            <a:r>
              <a:rPr lang="en-IE" dirty="0" err="1" smtClean="0"/>
              <a:t>site:example.com</a:t>
            </a:r>
            <a:endParaRPr lang="en-IE" dirty="0" smtClean="0"/>
          </a:p>
          <a:p>
            <a:r>
              <a:rPr lang="en-IE" dirty="0" smtClean="0"/>
              <a:t>A study in 2006 found that only 1.1% of queries contain these and that only 8.7% of users ever used them.</a:t>
            </a:r>
            <a:endParaRPr lang="en-IE" dirty="0"/>
          </a:p>
        </p:txBody>
      </p:sp>
    </p:spTree>
    <p:extLst>
      <p:ext uri="{BB962C8B-B14F-4D97-AF65-F5344CB8AC3E}">
        <p14:creationId xmlns:p14="http://schemas.microsoft.com/office/powerpoint/2010/main" val="18406405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Modern User Interfaces</a:t>
            </a:r>
            <a:endParaRPr lang="en-IE" dirty="0"/>
          </a:p>
        </p:txBody>
      </p:sp>
      <p:sp>
        <p:nvSpPr>
          <p:cNvPr id="3" name="Content Placeholder 2"/>
          <p:cNvSpPr>
            <a:spLocks noGrp="1"/>
          </p:cNvSpPr>
          <p:nvPr>
            <p:ph idx="1"/>
          </p:nvPr>
        </p:nvSpPr>
        <p:spPr/>
        <p:txBody>
          <a:bodyPr/>
          <a:lstStyle/>
          <a:p>
            <a:r>
              <a:rPr lang="en-IE" dirty="0" smtClean="0"/>
              <a:t>The modern interface has two main functions:</a:t>
            </a:r>
          </a:p>
          <a:p>
            <a:pPr lvl="1"/>
            <a:r>
              <a:rPr lang="en-IE" dirty="0" smtClean="0"/>
              <a:t>To help the user enter queries that will return relevant results.</a:t>
            </a:r>
          </a:p>
          <a:p>
            <a:pPr lvl="1"/>
            <a:r>
              <a:rPr lang="en-IE" dirty="0" smtClean="0"/>
              <a:t>To help the user understand the results that are displayed.</a:t>
            </a:r>
          </a:p>
          <a:p>
            <a:pPr lvl="1"/>
            <a:endParaRPr lang="en-IE" dirty="0"/>
          </a:p>
          <a:p>
            <a:r>
              <a:rPr lang="en-IE" dirty="0" smtClean="0"/>
              <a:t>Here are a number of examples, showing various UI strategies to help with these goals.</a:t>
            </a:r>
            <a:endParaRPr lang="en-IE" dirty="0"/>
          </a:p>
        </p:txBody>
      </p:sp>
    </p:spTree>
    <p:extLst>
      <p:ext uri="{BB962C8B-B14F-4D97-AF65-F5344CB8AC3E}">
        <p14:creationId xmlns:p14="http://schemas.microsoft.com/office/powerpoint/2010/main" val="1565832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Text </a:t>
            </a:r>
            <a:r>
              <a:rPr lang="en-IE" dirty="0"/>
              <a:t>B</a:t>
            </a:r>
            <a:r>
              <a:rPr lang="en-IE" dirty="0" smtClean="0"/>
              <a:t>ox</a:t>
            </a:r>
            <a:endParaRPr lang="en-IE" dirty="0"/>
          </a:p>
        </p:txBody>
      </p:sp>
      <p:sp>
        <p:nvSpPr>
          <p:cNvPr id="3" name="Content Placeholder 2"/>
          <p:cNvSpPr>
            <a:spLocks noGrp="1"/>
          </p:cNvSpPr>
          <p:nvPr>
            <p:ph idx="1"/>
          </p:nvPr>
        </p:nvSpPr>
        <p:spPr>
          <a:xfrm>
            <a:off x="1082340" y="2038257"/>
            <a:ext cx="7610476" cy="2068524"/>
          </a:xfrm>
        </p:spPr>
        <p:txBody>
          <a:bodyPr/>
          <a:lstStyle/>
          <a:p>
            <a:r>
              <a:rPr lang="en-IE" dirty="0" smtClean="0"/>
              <a:t>Most searches are entered in a simple text box.</a:t>
            </a:r>
          </a:p>
          <a:p>
            <a:r>
              <a:rPr lang="en-IE" dirty="0" smtClean="0"/>
              <a:t>The length of the text box is often carefully chosen:</a:t>
            </a:r>
          </a:p>
          <a:p>
            <a:pPr lvl="1"/>
            <a:r>
              <a:rPr lang="en-IE" dirty="0" smtClean="0"/>
              <a:t>Users are more likely to write long queries into bigger text boxes.</a:t>
            </a:r>
          </a:p>
          <a:p>
            <a:pPr lvl="1"/>
            <a:r>
              <a:rPr lang="en-IE" dirty="0" smtClean="0"/>
              <a:t>Users will be brief for small text boxes.</a:t>
            </a:r>
            <a:endParaRPr lang="en-IE" dirty="0"/>
          </a:p>
        </p:txBody>
      </p:sp>
      <p:pic>
        <p:nvPicPr>
          <p:cNvPr id="4" name="Picture 3"/>
          <p:cNvPicPr>
            <a:picLocks noChangeAspect="1"/>
          </p:cNvPicPr>
          <p:nvPr/>
        </p:nvPicPr>
        <p:blipFill rotWithShape="1">
          <a:blip r:embed="rId2"/>
          <a:srcRect t="9866" b="13769"/>
          <a:stretch/>
        </p:blipFill>
        <p:spPr>
          <a:xfrm>
            <a:off x="0" y="4106780"/>
            <a:ext cx="9144000" cy="2159550"/>
          </a:xfrm>
          <a:prstGeom prst="rect">
            <a:avLst/>
          </a:prstGeom>
        </p:spPr>
      </p:pic>
    </p:spTree>
    <p:extLst>
      <p:ext uri="{BB962C8B-B14F-4D97-AF65-F5344CB8AC3E}">
        <p14:creationId xmlns:p14="http://schemas.microsoft.com/office/powerpoint/2010/main" val="16964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Perception.thmx</Template>
  <TotalTime>2876</TotalTime>
  <Words>1550</Words>
  <Application>Microsoft Macintosh PowerPoint</Application>
  <PresentationFormat>On-screen Show (4:3)</PresentationFormat>
  <Paragraphs>149</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Century Gothic</vt:lpstr>
      <vt:lpstr>Wingdings 2</vt:lpstr>
      <vt:lpstr>Perception</vt:lpstr>
      <vt:lpstr>Topic 8: Search Interfaces</vt:lpstr>
      <vt:lpstr>Search User Interfaces</vt:lpstr>
      <vt:lpstr>How do people search?</vt:lpstr>
      <vt:lpstr>Dynamic Searching</vt:lpstr>
      <vt:lpstr>Observations of Behaviour</vt:lpstr>
      <vt:lpstr>Observations of Behaviour</vt:lpstr>
      <vt:lpstr>Modern User Interfaces</vt:lpstr>
      <vt:lpstr>Modern User Interfaces</vt:lpstr>
      <vt:lpstr>The Text Box</vt:lpstr>
      <vt:lpstr>Multiple Text Boxes</vt:lpstr>
      <vt:lpstr>Multiple Text Boxes</vt:lpstr>
      <vt:lpstr>Query Suggestions</vt:lpstr>
      <vt:lpstr>Query Suggestions</vt:lpstr>
      <vt:lpstr>Results Display</vt:lpstr>
      <vt:lpstr>PowerPoint Presentation</vt:lpstr>
      <vt:lpstr>PowerPoint Presentation</vt:lpstr>
      <vt:lpstr>PowerPoint Presentation</vt:lpstr>
      <vt:lpstr>PowerPoint Presentation</vt:lpstr>
      <vt:lpstr>PowerPoint Presentation</vt:lpstr>
      <vt:lpstr>Results Display</vt:lpstr>
      <vt:lpstr>Query Reformulation</vt:lpstr>
      <vt:lpstr>Query Reformulation: Spelling</vt:lpstr>
      <vt:lpstr>Query Reformulation: Other Approaches</vt:lpstr>
      <vt:lpstr>Organising Results</vt:lpstr>
      <vt:lpstr>PowerPoint Presentation</vt:lpstr>
      <vt:lpstr>PowerPoint Presentation</vt:lpstr>
      <vt:lpstr>Summary</vt:lpstr>
      <vt:lpstr>Search Interface for a Digital Forensics Investigation Tool (EnCase)</vt:lpstr>
    </vt:vector>
  </TitlesOfParts>
  <Company>UCD</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Fusion for Information Retrieval 2</dc:title>
  <dc:creator>David Lillis</dc:creator>
  <cp:lastModifiedBy>David Lillis</cp:lastModifiedBy>
  <cp:revision>68</cp:revision>
  <cp:lastPrinted>2018-05-29T14:03:38Z</cp:lastPrinted>
  <dcterms:created xsi:type="dcterms:W3CDTF">2013-11-19T22:07:17Z</dcterms:created>
  <dcterms:modified xsi:type="dcterms:W3CDTF">2018-05-29T14:03:49Z</dcterms:modified>
</cp:coreProperties>
</file>